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</p:sldMasterIdLst>
  <p:sldIdLst>
    <p:sldId id="256" r:id="rId4"/>
    <p:sldId id="265" r:id="rId5"/>
    <p:sldId id="266" r:id="rId6"/>
    <p:sldId id="267" r:id="rId7"/>
    <p:sldId id="257" r:id="rId8"/>
    <p:sldId id="258" r:id="rId9"/>
    <p:sldId id="259" r:id="rId10"/>
    <p:sldId id="260" r:id="rId11"/>
    <p:sldId id="264" r:id="rId12"/>
    <p:sldId id="268" r:id="rId13"/>
    <p:sldId id="269" r:id="rId14"/>
    <p:sldId id="270" r:id="rId15"/>
    <p:sldId id="271" r:id="rId16"/>
    <p:sldId id="287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8" r:id="rId30"/>
    <p:sldId id="289" r:id="rId31"/>
    <p:sldId id="284" r:id="rId32"/>
    <p:sldId id="285" r:id="rId33"/>
    <p:sldId id="286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72" autoAdjust="0"/>
    <p:restoredTop sz="94660"/>
  </p:normalViewPr>
  <p:slideViewPr>
    <p:cSldViewPr>
      <p:cViewPr>
        <p:scale>
          <a:sx n="100" d="100"/>
          <a:sy n="100" d="100"/>
        </p:scale>
        <p:origin x="-282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on_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395288"/>
            <a:ext cx="9144000" cy="6462712"/>
          </a:xfrm>
          <a:prstGeom prst="rect">
            <a:avLst/>
          </a:prstGeom>
          <a:noFill/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1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fon_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395288"/>
            <a:ext cx="9144000" cy="6462712"/>
          </a:xfrm>
          <a:prstGeom prst="rect">
            <a:avLst/>
          </a:prstGeom>
          <a:noFill/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10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10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10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10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10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Georg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Georg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 descr="sbornuk_litr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-26988"/>
            <a:ext cx="95408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611188" y="404813"/>
            <a:ext cx="7772400" cy="1439862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chemeClr val="bg1"/>
                </a:solidFill>
              </a:rPr>
              <a:t>Читательская компетентность младших школьников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Обучение чтению. 1 класс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Освоение способов чтения.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Понимание отдельных слов, словосочетаний, предложений.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Литературное чтение </a:t>
            </a:r>
            <a:br>
              <a:rPr lang="ru-RU" smtClean="0"/>
            </a:br>
            <a:r>
              <a:rPr lang="ru-RU" smtClean="0"/>
              <a:t>2-4 класс</a:t>
            </a:r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700" smtClean="0"/>
              <a:t>Чтение-общеучебное умение: работа с информацией.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700" b="1" i="1" smtClean="0"/>
              <a:t>Навыки чтения:</a:t>
            </a:r>
          </a:p>
          <a:p>
            <a:pPr marL="0" indent="0" eaLnBrk="1" hangingPunct="1">
              <a:buFontTx/>
              <a:buChar char="-"/>
            </a:pPr>
            <a:r>
              <a:rPr lang="ru-RU" sz="2700" smtClean="0"/>
              <a:t>правильность;</a:t>
            </a:r>
          </a:p>
          <a:p>
            <a:pPr marL="0" indent="0" eaLnBrk="1" hangingPunct="1">
              <a:buFontTx/>
              <a:buChar char="-"/>
            </a:pPr>
            <a:r>
              <a:rPr lang="ru-RU" sz="2700" b="1" smtClean="0"/>
              <a:t>осознанность;</a:t>
            </a:r>
          </a:p>
          <a:p>
            <a:pPr marL="0" indent="0" eaLnBrk="1" hangingPunct="1">
              <a:buFontTx/>
              <a:buChar char="-"/>
            </a:pPr>
            <a:r>
              <a:rPr lang="ru-RU" sz="2700" smtClean="0"/>
              <a:t>выразительность;</a:t>
            </a:r>
          </a:p>
          <a:p>
            <a:pPr marL="0" indent="0" eaLnBrk="1" hangingPunct="1">
              <a:buFontTx/>
              <a:buChar char="-"/>
            </a:pPr>
            <a:r>
              <a:rPr lang="ru-RU" sz="2700" smtClean="0"/>
              <a:t>темп (соответствие смыслу прочитанного).</a:t>
            </a:r>
          </a:p>
          <a:p>
            <a:pPr marL="0" indent="0" eaLnBrk="1" hangingPunct="1">
              <a:buFontTx/>
              <a:buChar char="-"/>
            </a:pPr>
            <a:endParaRPr lang="ru-RU" sz="2700" smtClean="0"/>
          </a:p>
          <a:p>
            <a:pPr marL="0" indent="0" eaLnBrk="1" hangingPunct="1">
              <a:buFont typeface="Arial" charset="0"/>
              <a:buNone/>
            </a:pPr>
            <a:endParaRPr lang="ru-RU" sz="2700" smtClean="0"/>
          </a:p>
          <a:p>
            <a:pPr marL="0" indent="0" eaLnBrk="1" hangingPunct="1"/>
            <a:endParaRPr lang="ru-RU" sz="2700" smtClean="0"/>
          </a:p>
          <a:p>
            <a:pPr marL="0" indent="0" eaLnBrk="1" hangingPunct="1"/>
            <a:endParaRPr lang="ru-RU" sz="27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Формирование УУД</a:t>
            </a:r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361950" eaLnBrk="1" hangingPunct="1">
              <a:buFont typeface="Arial" charset="0"/>
              <a:buNone/>
            </a:pPr>
            <a:r>
              <a:rPr lang="ru-RU" sz="2700" smtClean="0"/>
              <a:t>Трансляция духовно-нравственного опыта общества через коммуникацию системы социальных личностных смыслов, раскрывающих нравственное значение поступков героев литературных произведений-функция восприятия художественного произведения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Формирование УУД</a:t>
            </a:r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700" smtClean="0"/>
              <a:t>Смыслообразование через прослеживание судьбы героев и ориентация учащегося в системе личностных смыслов;</a:t>
            </a:r>
          </a:p>
          <a:p>
            <a:pPr eaLnBrk="1" hangingPunct="1">
              <a:lnSpc>
                <a:spcPct val="90000"/>
              </a:lnSpc>
            </a:pPr>
            <a:r>
              <a:rPr lang="ru-RU" sz="2700" smtClean="0"/>
              <a:t>Самоопределение и самопознание на основе сравнения «я» с героями литературных произведений посредством эмоционально-действенной идентификации;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Формирование УУД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3960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500" smtClean="0"/>
              <a:t>Формирование основ гражданской идентичности путем знакомства с героическим прошлым России и переживания эмоциональной сопричастности подвигам и достижениям ее граждан;</a:t>
            </a:r>
          </a:p>
          <a:p>
            <a:pPr eaLnBrk="1" hangingPunct="1">
              <a:lnSpc>
                <a:spcPct val="80000"/>
              </a:lnSpc>
            </a:pPr>
            <a:r>
              <a:rPr lang="ru-RU" sz="2700" smtClean="0"/>
              <a:t>Формирование эстетических ценностей и на их основе эстетических критериев;</a:t>
            </a:r>
          </a:p>
          <a:p>
            <a:pPr eaLnBrk="1" hangingPunct="1">
              <a:lnSpc>
                <a:spcPct val="80000"/>
              </a:lnSpc>
            </a:pPr>
            <a:r>
              <a:rPr lang="ru-RU" sz="2700" smtClean="0"/>
              <a:t>Умение понимать контекстную речь на основе воссоздания картины событий и поступков персонажей;</a:t>
            </a:r>
            <a:endParaRPr lang="ru-RU" sz="2500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Формирование УУД</a:t>
            </a:r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700" smtClean="0"/>
              <a:t>Умение произвольно и выразительно строить контекстную речь с учетом целей коммуникации. Особенностей слушателя;</a:t>
            </a:r>
          </a:p>
          <a:p>
            <a:pPr eaLnBrk="1" hangingPunct="1">
              <a:lnSpc>
                <a:spcPct val="80000"/>
              </a:lnSpc>
            </a:pPr>
            <a:r>
              <a:rPr lang="ru-RU" sz="2700" smtClean="0"/>
              <a:t>Умение устанавливать причинно-следственную связь событий и действий героев произведений;</a:t>
            </a:r>
          </a:p>
          <a:p>
            <a:pPr eaLnBrk="1" hangingPunct="1">
              <a:lnSpc>
                <a:spcPct val="80000"/>
              </a:lnSpc>
            </a:pPr>
            <a:r>
              <a:rPr lang="ru-RU" sz="2700" smtClean="0"/>
              <a:t>Умение строить план с выделением существенной и дополнительной информации.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274638"/>
            <a:ext cx="8713788" cy="1143000"/>
          </a:xfrm>
        </p:spPr>
        <p:txBody>
          <a:bodyPr/>
          <a:lstStyle/>
          <a:p>
            <a:r>
              <a:rPr lang="ru-RU" sz="2400"/>
              <a:t>Виды речевой деятельности на уроках контроля достижений читательской компетентности</a:t>
            </a:r>
          </a:p>
        </p:txBody>
      </p:sp>
      <p:graphicFrame>
        <p:nvGraphicFramePr>
          <p:cNvPr id="28714" name="Group 42"/>
          <p:cNvGraphicFramePr>
            <a:graphicFrameLocks noGrp="1"/>
          </p:cNvGraphicFramePr>
          <p:nvPr>
            <p:ph idx="4294967295"/>
          </p:nvPr>
        </p:nvGraphicFramePr>
        <p:xfrm>
          <a:off x="395288" y="1412875"/>
          <a:ext cx="8229600" cy="4481513"/>
        </p:xfrm>
        <a:graphic>
          <a:graphicData uri="http://schemas.openxmlformats.org/drawingml/2006/table">
            <a:tbl>
              <a:tblPr/>
              <a:tblGrid>
                <a:gridCol w="2170112"/>
                <a:gridCol w="605948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Виды речевой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Цель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Аудирование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Определение степени понимания текста после первичного восприятия его на слух.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Знакомство с образцом выразительного чтения. Развитие воображения и представлений учащихся. Развитие умения выделять главное.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Чтение про себя </a:t>
                      </a: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Основной вид чтения взрослого человека.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Со 2 класса.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Проверка умения читать текст про себя, понимать прочитанное на разных уровнях осознания.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09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Чтение вслух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Проверка сформированности всех навыков чтения (первичное и с предварительной подготовкой для проверки осознанности чтения через выразительность и темп)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Чтение наизусть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Проверка выбора тона, темпа, логических ударений, соблюдения пауз.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После предварительного анализа.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Комплексная работа по чтению</a:t>
            </a:r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500" smtClean="0"/>
              <a:t>Понимание прочитанного;</a:t>
            </a:r>
          </a:p>
          <a:p>
            <a:pPr eaLnBrk="1" hangingPunct="1"/>
            <a:r>
              <a:rPr lang="ru-RU" sz="2500" smtClean="0"/>
              <a:t>Умение работать с информацией, данной в тексте;</a:t>
            </a:r>
          </a:p>
          <a:p>
            <a:pPr eaLnBrk="1" hangingPunct="1"/>
            <a:r>
              <a:rPr lang="ru-RU" sz="2500" smtClean="0"/>
              <a:t>Владение общеучебными интеллектуальными умениями (восприятие информации, классификация, обобщение, самоконтроль и самокоррекция);</a:t>
            </a:r>
          </a:p>
          <a:p>
            <a:pPr eaLnBrk="1" hangingPunct="1"/>
            <a:r>
              <a:rPr lang="ru-RU" sz="2500" smtClean="0"/>
              <a:t>Знания по другим предметам.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Для учителя</a:t>
            </a: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2339975" y="1989138"/>
            <a:ext cx="6346825" cy="3384550"/>
          </a:xfrm>
        </p:spPr>
        <p:txBody>
          <a:bodyPr/>
          <a:lstStyle/>
          <a:p>
            <a:pPr eaLnBrk="1" hangingPunct="1"/>
            <a:r>
              <a:rPr lang="ru-RU" smtClean="0"/>
              <a:t>Цель</a:t>
            </a:r>
          </a:p>
          <a:p>
            <a:pPr eaLnBrk="1" hangingPunct="1"/>
            <a:r>
              <a:rPr lang="ru-RU" smtClean="0"/>
              <a:t>Инструкция для учителя</a:t>
            </a:r>
          </a:p>
          <a:p>
            <a:pPr eaLnBrk="1" hangingPunct="1"/>
            <a:r>
              <a:rPr lang="ru-RU" smtClean="0"/>
              <a:t>Инструкция для учащихся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Виды информации в тексте</a:t>
            </a:r>
          </a:p>
        </p:txBody>
      </p:sp>
      <p:sp>
        <p:nvSpPr>
          <p:cNvPr id="3174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700" b="1" smtClean="0"/>
              <a:t>Фактуальная.</a:t>
            </a:r>
            <a:r>
              <a:rPr lang="ru-RU" sz="2700" smtClean="0"/>
              <a:t> Описание фактов, событий, места и времени действий, рассуждения автора.</a:t>
            </a:r>
          </a:p>
          <a:p>
            <a:pPr eaLnBrk="1" hangingPunct="1"/>
            <a:r>
              <a:rPr lang="ru-RU" sz="2700" b="1" smtClean="0"/>
              <a:t>Подтекстовая</a:t>
            </a:r>
            <a:r>
              <a:rPr lang="ru-RU" sz="2700" smtClean="0"/>
              <a:t> (неявная информация). Извлекается из фактуальной.</a:t>
            </a:r>
          </a:p>
          <a:p>
            <a:pPr eaLnBrk="1" hangingPunct="1"/>
            <a:r>
              <a:rPr lang="ru-RU" sz="2700" b="1" smtClean="0"/>
              <a:t>Концептуальная</a:t>
            </a:r>
            <a:r>
              <a:rPr lang="ru-RU" sz="2700" smtClean="0"/>
              <a:t> информация выражает мировоззрение автора, систему его взглядов, замысел.</a:t>
            </a:r>
          </a:p>
          <a:p>
            <a:pPr eaLnBrk="1" hangingPunct="1"/>
            <a:endParaRPr lang="ru-RU" sz="27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>Информационная грамотность </a:t>
            </a:r>
            <a:br>
              <a:rPr lang="ru-RU" sz="3200" smtClean="0"/>
            </a:br>
            <a:r>
              <a:rPr lang="ru-RU" sz="3200" smtClean="0"/>
              <a:t>в начальной школе</a:t>
            </a:r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468313" y="1628775"/>
            <a:ext cx="8218487" cy="4497388"/>
          </a:xfrm>
        </p:spPr>
        <p:txBody>
          <a:bodyPr/>
          <a:lstStyle/>
          <a:p>
            <a:pPr marL="361950" indent="-36195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Совокупность умений работать с информацией</a:t>
            </a:r>
          </a:p>
          <a:p>
            <a:pPr marL="361950" indent="-36195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smtClean="0"/>
              <a:t>Ученик научится:</a:t>
            </a:r>
          </a:p>
          <a:p>
            <a:pPr marL="361950" indent="-361950" eaLnBrk="1" hangingPunct="1">
              <a:lnSpc>
                <a:spcPct val="80000"/>
              </a:lnSpc>
            </a:pPr>
            <a:r>
              <a:rPr lang="ru-RU" sz="2400" smtClean="0"/>
              <a:t>оценивать потребность в дополнительной информации;</a:t>
            </a:r>
          </a:p>
          <a:p>
            <a:pPr marL="361950" indent="-361950" eaLnBrk="1" hangingPunct="1">
              <a:lnSpc>
                <a:spcPct val="80000"/>
              </a:lnSpc>
            </a:pPr>
            <a:r>
              <a:rPr lang="ru-RU" sz="2400" smtClean="0"/>
              <a:t>определять возможные источники информации и способы ее поиска;</a:t>
            </a:r>
          </a:p>
          <a:p>
            <a:pPr marL="361950" indent="-361950" eaLnBrk="1" hangingPunct="1">
              <a:lnSpc>
                <a:spcPct val="80000"/>
              </a:lnSpc>
            </a:pPr>
            <a:r>
              <a:rPr lang="ru-RU" sz="2400" smtClean="0"/>
              <a:t>осуществлять поиск информации в словарях, справочниках, энциклопедиях, библиотеках, Интернете; получать информацию из наблюдений, при общении;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  <p:bldP spid="1433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ru-RU" smtClean="0"/>
              <a:t>Работа с текстом</a:t>
            </a:r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248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Устанавливать причинно-следственные связи;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Выделять главное в тексте или в его отдельных частях;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Составлять план;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Ставит вопросы к тексту;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Определять авторскую позицию;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Делать выводы;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Составлять конспект;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Находить опорные слова;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Определять художественные приемы;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Использовать литературоведческие понятия.</a:t>
            </a:r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Творческая работа. </a:t>
            </a:r>
          </a:p>
        </p:txBody>
      </p:sp>
      <p:sp>
        <p:nvSpPr>
          <p:cNvPr id="33794" name="Объект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3960813"/>
          </a:xfrm>
        </p:spPr>
        <p:txBody>
          <a:bodyPr/>
          <a:lstStyle/>
          <a:p>
            <a:pPr marL="0" indent="36195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i="1" smtClean="0">
                <a:latin typeface="Georgia" pitchFamily="18" charset="0"/>
              </a:rPr>
              <a:t>1 класс</a:t>
            </a:r>
          </a:p>
          <a:p>
            <a:pPr marL="0" indent="361950" eaLnBrk="1" hangingPunct="1">
              <a:lnSpc>
                <a:spcPct val="90000"/>
              </a:lnSpc>
              <a:buFont typeface="Arial" charset="0"/>
              <a:buAutoNum type="arabicParenR"/>
            </a:pPr>
            <a:r>
              <a:rPr lang="ru-RU" sz="2500" smtClean="0"/>
              <a:t>Как можно помочь пожилым людям?</a:t>
            </a:r>
          </a:p>
          <a:p>
            <a:pPr marL="0" indent="361950" eaLnBrk="1" hangingPunct="1">
              <a:lnSpc>
                <a:spcPct val="90000"/>
              </a:lnSpc>
              <a:buFont typeface="Arial" charset="0"/>
              <a:buAutoNum type="arabicParenR"/>
            </a:pPr>
            <a:r>
              <a:rPr lang="ru-RU" sz="2500" smtClean="0"/>
              <a:t>Представь Петю в другой, похожей ситуации. Как бы он поступил?</a:t>
            </a:r>
          </a:p>
          <a:p>
            <a:pPr marL="0" indent="361950" eaLnBrk="1" hangingPunct="1">
              <a:lnSpc>
                <a:spcPct val="90000"/>
              </a:lnSpc>
              <a:buFont typeface="Arial" charset="0"/>
              <a:buAutoNum type="arabicParenR"/>
            </a:pPr>
            <a:r>
              <a:rPr lang="ru-RU" sz="2500" smtClean="0"/>
              <a:t>Придумай продолжение рассказа.</a:t>
            </a:r>
          </a:p>
          <a:p>
            <a:pPr marL="0" indent="36195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i="1" smtClean="0">
                <a:latin typeface="Georgia" pitchFamily="18" charset="0"/>
              </a:rPr>
              <a:t>4 класс</a:t>
            </a:r>
          </a:p>
          <a:p>
            <a:pPr marL="0" indent="361950" eaLnBrk="1" hangingPunct="1">
              <a:lnSpc>
                <a:spcPct val="90000"/>
              </a:lnSpc>
              <a:buFont typeface="Arial" charset="0"/>
              <a:buAutoNum type="arabicParenR"/>
            </a:pPr>
            <a:r>
              <a:rPr lang="ru-RU" sz="2500" smtClean="0"/>
              <a:t>Составь конспект текста.</a:t>
            </a:r>
          </a:p>
          <a:p>
            <a:pPr marL="0" indent="361950" eaLnBrk="1" hangingPunct="1">
              <a:lnSpc>
                <a:spcPct val="90000"/>
              </a:lnSpc>
              <a:buFont typeface="Arial" charset="0"/>
              <a:buAutoNum type="arabicParenR"/>
            </a:pPr>
            <a:r>
              <a:rPr lang="ru-RU" sz="2500" smtClean="0"/>
              <a:t>Нарисуй иллюстрацию к фразеологизму.</a:t>
            </a:r>
          </a:p>
          <a:p>
            <a:pPr marL="0" indent="361950" eaLnBrk="1" hangingPunct="1">
              <a:lnSpc>
                <a:spcPct val="90000"/>
              </a:lnSpc>
              <a:buFont typeface="Arial" charset="0"/>
              <a:buAutoNum type="arabicParenR"/>
            </a:pPr>
            <a:endParaRPr lang="ru-RU" sz="25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ъект 2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18716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500" smtClean="0"/>
              <a:t>3) Понаблюдай за любым животным или птицей в течение нескольких дней и запиши, какие выводы ты сделал после наблюдения.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500" smtClean="0"/>
              <a:t>4) Составь словарик жестов</a:t>
            </a:r>
          </a:p>
          <a:p>
            <a:pPr marL="0" indent="0" eaLnBrk="1" hangingPunct="1">
              <a:buFont typeface="Arial" charset="0"/>
              <a:buNone/>
            </a:pPr>
            <a:endParaRPr lang="ru-RU" sz="2500" smtClean="0"/>
          </a:p>
          <a:p>
            <a:pPr marL="0" indent="0" eaLnBrk="1" hangingPunct="1"/>
            <a:endParaRPr lang="ru-RU" sz="2700" smtClean="0"/>
          </a:p>
        </p:txBody>
      </p:sp>
      <p:graphicFrame>
        <p:nvGraphicFramePr>
          <p:cNvPr id="34833" name="Group 17"/>
          <p:cNvGraphicFramePr>
            <a:graphicFrameLocks noGrp="1"/>
          </p:cNvGraphicFramePr>
          <p:nvPr/>
        </p:nvGraphicFramePr>
        <p:xfrm>
          <a:off x="1403350" y="3213100"/>
          <a:ext cx="6096000" cy="741363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страна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жест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что обозначает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sz="3200"/>
              <a:t>Сотрудничество учителя и ученика</a:t>
            </a:r>
          </a:p>
        </p:txBody>
      </p:sp>
      <p:pic>
        <p:nvPicPr>
          <p:cNvPr id="35842" name="Picture 4" descr="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484313"/>
            <a:ext cx="4254500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 descr="3kl_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412875"/>
            <a:ext cx="282257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ru-RU" sz="3200"/>
              <a:t>Сотрудничество учителя и ученика</a:t>
            </a:r>
          </a:p>
        </p:txBody>
      </p:sp>
      <p:pic>
        <p:nvPicPr>
          <p:cNvPr id="36866" name="Picture 4" descr="1kl_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392613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 descr="1kl_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925638"/>
            <a:ext cx="41767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561975"/>
          </a:xfrm>
        </p:spPr>
        <p:txBody>
          <a:bodyPr/>
          <a:lstStyle/>
          <a:p>
            <a:r>
              <a:rPr lang="ru-RU" sz="2800"/>
              <a:t>Комплексная работа </a:t>
            </a:r>
            <a:br>
              <a:rPr lang="ru-RU" sz="2800"/>
            </a:br>
            <a:r>
              <a:rPr lang="ru-RU" sz="2800"/>
              <a:t>по чтению</a:t>
            </a:r>
          </a:p>
        </p:txBody>
      </p:sp>
      <p:pic>
        <p:nvPicPr>
          <p:cNvPr id="37890" name="Picture 4" descr="1kl_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" y="1196975"/>
            <a:ext cx="27749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 descr="1kl_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8975" y="1196975"/>
            <a:ext cx="27844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1kl_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1196975"/>
            <a:ext cx="28575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200"/>
              <a:t>Особенность выбора произведений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ru-RU" sz="2100"/>
              <a:t>Духовно-нравственное воспитание</a:t>
            </a:r>
          </a:p>
        </p:txBody>
      </p:sp>
      <p:pic>
        <p:nvPicPr>
          <p:cNvPr id="38915" name="Picture 4" descr="1kl-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628775"/>
            <a:ext cx="249078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1kl-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557338"/>
            <a:ext cx="2489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4" descr="1kl-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9225" y="692150"/>
            <a:ext cx="2933700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1kl-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81075"/>
            <a:ext cx="387667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3kl-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6363" y="765175"/>
            <a:ext cx="3021012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 descr="3kl-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765175"/>
            <a:ext cx="31273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11150"/>
          </a:xfrm>
        </p:spPr>
        <p:txBody>
          <a:bodyPr/>
          <a:lstStyle/>
          <a:p>
            <a:r>
              <a:rPr lang="ru-RU" sz="2800"/>
              <a:t>Особенности выбора текстов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ru-RU" sz="2100"/>
              <a:t>Необычность в оформлении текста</a:t>
            </a:r>
          </a:p>
        </p:txBody>
      </p:sp>
      <p:pic>
        <p:nvPicPr>
          <p:cNvPr id="41987" name="Picture 4" descr="3kl_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484313"/>
            <a:ext cx="25400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3kl_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268413"/>
            <a:ext cx="28273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43926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анализировать полученные сведения, выделяя признаки и их значения, определяя целое и части, применяя свертывание информации и представление ее в наглядном виде (таблицы, схемы, диаграммы);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организовывать информацию тематически, упорядочивать по алфавиту, по числовым значениям;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наращивать свои собственные знания, сравнивая, обобщая и систематизируя полученную информацию и имеющиеся знания, обновляя представление о причинно-следственных связях;</a:t>
            </a:r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204787"/>
          </a:xfrm>
        </p:spPr>
        <p:txBody>
          <a:bodyPr/>
          <a:lstStyle/>
          <a:p>
            <a:r>
              <a:rPr lang="ru-RU" sz="3200"/>
              <a:t>Особенности выбора текстов</a:t>
            </a:r>
          </a:p>
        </p:txBody>
      </p:sp>
      <p:sp>
        <p:nvSpPr>
          <p:cNvPr id="43010" name="Объект 2"/>
          <p:cNvSpPr>
            <a:spLocks noGrp="1"/>
          </p:cNvSpPr>
          <p:nvPr>
            <p:ph idx="4294967295"/>
          </p:nvPr>
        </p:nvSpPr>
        <p:spPr>
          <a:xfrm>
            <a:off x="395288" y="765175"/>
            <a:ext cx="8229600" cy="604838"/>
          </a:xfrm>
        </p:spPr>
        <p:txBody>
          <a:bodyPr/>
          <a:lstStyle/>
          <a:p>
            <a:r>
              <a:rPr lang="ru-RU" sz="2100"/>
              <a:t>Эмоциональность и эстетичность</a:t>
            </a:r>
          </a:p>
        </p:txBody>
      </p:sp>
      <p:pic>
        <p:nvPicPr>
          <p:cNvPr id="43011" name="Picture 4" descr="3kl_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196975"/>
            <a:ext cx="28194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 descr="4k_53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5313" y="1196975"/>
            <a:ext cx="28241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11150"/>
          </a:xfrm>
        </p:spPr>
        <p:txBody>
          <a:bodyPr/>
          <a:lstStyle/>
          <a:p>
            <a:r>
              <a:rPr lang="ru-RU" sz="3200"/>
              <a:t>Познавательность </a:t>
            </a:r>
          </a:p>
        </p:txBody>
      </p:sp>
      <p:pic>
        <p:nvPicPr>
          <p:cNvPr id="44035" name="Picture 4" descr="1kl_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75" y="1052513"/>
            <a:ext cx="28860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 descr="1kl_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96975"/>
            <a:ext cx="3135313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3kl_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9338" y="404813"/>
            <a:ext cx="32829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3kl_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33375"/>
            <a:ext cx="33528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 descr="4kl-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765175"/>
            <a:ext cx="27924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 descr="4kl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6888" y="765175"/>
            <a:ext cx="300990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 descr="4kl-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765175"/>
            <a:ext cx="281305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  <a:solidFill>
            <a:schemeClr val="folHlink"/>
          </a:solidFill>
        </p:spPr>
        <p:txBody>
          <a:bodyPr/>
          <a:lstStyle/>
          <a:p>
            <a:r>
              <a:rPr lang="ru-RU"/>
              <a:t>Приглашаем к сотрудничеству</a:t>
            </a:r>
          </a:p>
        </p:txBody>
      </p:sp>
      <p:pic>
        <p:nvPicPr>
          <p:cNvPr id="65542" name="Picture 6" descr="Logo_Вако_3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3644900"/>
            <a:ext cx="5183188" cy="2392363"/>
          </a:xfrm>
          <a:prstGeom prst="rect">
            <a:avLst/>
          </a:prstGeom>
          <a:noFill/>
        </p:spPr>
      </p:pic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539750" y="3573463"/>
            <a:ext cx="76787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latin typeface="Georgia" pitchFamily="18" charset="0"/>
              </a:rPr>
              <a:t>www.vaco.ru</a:t>
            </a:r>
            <a:endParaRPr lang="ru-RU" sz="3200" b="1">
              <a:latin typeface="Georgia" pitchFamily="18" charset="0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611188" y="2133600"/>
            <a:ext cx="76787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3200" b="1" i="1">
                <a:solidFill>
                  <a:srgbClr val="99CC00"/>
                </a:solidFill>
                <a:latin typeface="Georgia" pitchFamily="18" charset="0"/>
              </a:rPr>
              <a:t>тел.</a:t>
            </a:r>
            <a:r>
              <a:rPr lang="ru-RU" sz="3200" b="1">
                <a:latin typeface="Georgia" pitchFamily="18" charset="0"/>
              </a:rPr>
              <a:t> 8 (495) 507-33-42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539750" y="2852738"/>
            <a:ext cx="76787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 i="1">
                <a:solidFill>
                  <a:srgbClr val="99CC00"/>
                </a:solidFill>
                <a:latin typeface="Georgia" pitchFamily="18" charset="0"/>
              </a:rPr>
              <a:t>e-mail:</a:t>
            </a:r>
            <a:r>
              <a:rPr lang="en-US" sz="3200" b="1">
                <a:latin typeface="Georgia" pitchFamily="18" charset="0"/>
              </a:rPr>
              <a:t> pub@vaco.ru </a:t>
            </a:r>
            <a:endParaRPr lang="ru-RU" sz="3200" b="1"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" grpId="0"/>
      <p:bldP spid="65544" grpId="0"/>
      <p:bldP spid="655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176713"/>
          </a:xfrm>
        </p:spPr>
        <p:txBody>
          <a:bodyPr/>
          <a:lstStyle/>
          <a:p>
            <a:pPr eaLnBrk="1" hangingPunct="1"/>
            <a:r>
              <a:rPr lang="ru-RU" sz="2400" smtClean="0"/>
              <a:t>создавать свои информационные объекты (сообщения, сочинения, графические работы);</a:t>
            </a:r>
          </a:p>
          <a:p>
            <a:pPr eaLnBrk="1" hangingPunct="1"/>
            <a:r>
              <a:rPr lang="ru-RU" sz="2400" smtClean="0"/>
              <a:t>использовать информацию для построения умозаключений, для принятия решений;</a:t>
            </a:r>
          </a:p>
          <a:p>
            <a:pPr eaLnBrk="1" hangingPunct="1"/>
            <a:r>
              <a:rPr lang="ru-RU" sz="2400" smtClean="0"/>
              <a:t>при работе с информацией применять средства информационных и коммуникационных технологий.</a:t>
            </a:r>
          </a:p>
          <a:p>
            <a:pPr eaLnBrk="1" hangingPunct="1"/>
            <a:endParaRPr lang="ru-RU" sz="24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Чтение может быть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i="1" smtClean="0"/>
              <a:t>рациональным и эмоциональным</a:t>
            </a:r>
            <a:r>
              <a:rPr lang="ru-RU" sz="2400" b="1" i="1" smtClean="0"/>
              <a:t> </a:t>
            </a:r>
            <a:r>
              <a:rPr lang="ru-RU" sz="2400" smtClean="0"/>
              <a:t>(по участию психических процессов: мышления, памяти, воображения, воли, чувств);</a:t>
            </a:r>
            <a:r>
              <a:rPr lang="ru-RU" sz="2400" i="1" smtClean="0"/>
              <a:t> </a:t>
            </a:r>
            <a:endParaRPr lang="ru-RU" sz="2400" smtClean="0"/>
          </a:p>
          <a:p>
            <a:pPr eaLnBrk="1" hangingPunct="1">
              <a:lnSpc>
                <a:spcPct val="90000"/>
              </a:lnSpc>
            </a:pPr>
            <a:r>
              <a:rPr lang="ru-RU" sz="2400" i="1" smtClean="0"/>
              <a:t>функциональным и эстетическим </a:t>
            </a:r>
            <a:r>
              <a:rPr lang="ru-RU" sz="2400" smtClean="0"/>
              <a:t>(по</a:t>
            </a:r>
            <a:r>
              <a:rPr lang="ru-RU" sz="2400" b="1" i="1" smtClean="0"/>
              <a:t> </a:t>
            </a:r>
            <a:r>
              <a:rPr lang="ru-RU" sz="2400" smtClean="0"/>
              <a:t>целям);</a:t>
            </a:r>
            <a:r>
              <a:rPr lang="ru-RU" sz="2400" b="1" i="1" smtClean="0"/>
              <a:t> </a:t>
            </a:r>
            <a:endParaRPr lang="ru-RU" sz="2400" smtClean="0"/>
          </a:p>
          <a:p>
            <a:pPr eaLnBrk="1" hangingPunct="1">
              <a:lnSpc>
                <a:spcPct val="90000"/>
              </a:lnSpc>
            </a:pPr>
            <a:r>
              <a:rPr lang="ru-RU" sz="2400" i="1" smtClean="0"/>
              <a:t>репродуктивным и</a:t>
            </a:r>
            <a:r>
              <a:rPr lang="ru-RU" sz="2400" smtClean="0"/>
              <a:t> </a:t>
            </a:r>
            <a:r>
              <a:rPr lang="ru-RU" sz="2400" i="1" smtClean="0"/>
              <a:t>творческим</a:t>
            </a:r>
            <a:r>
              <a:rPr lang="ru-RU" sz="2400" b="1" i="1" smtClean="0"/>
              <a:t> </a:t>
            </a:r>
            <a:r>
              <a:rPr lang="ru-RU" sz="2400" smtClean="0"/>
              <a:t>(по степени осмысления информации);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i="1" smtClean="0"/>
              <a:t>деловым и досуговым</a:t>
            </a:r>
            <a:r>
              <a:rPr lang="ru-RU" sz="2400" b="1" i="1" smtClean="0"/>
              <a:t> </a:t>
            </a:r>
            <a:r>
              <a:rPr lang="ru-RU" sz="2400" smtClean="0"/>
              <a:t>(по мотивам</a:t>
            </a:r>
            <a:r>
              <a:rPr lang="ru-RU" sz="2400" i="1" smtClean="0"/>
              <a:t>)</a:t>
            </a:r>
            <a:r>
              <a:rPr lang="ru-RU" sz="2400" smtClean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i="1" smtClean="0"/>
              <a:t>быстрым и медленным</a:t>
            </a:r>
            <a:r>
              <a:rPr lang="ru-RU" sz="2400" b="1" i="1" smtClean="0"/>
              <a:t> </a:t>
            </a:r>
            <a:r>
              <a:rPr lang="ru-RU" sz="2400" smtClean="0"/>
              <a:t>(по скорости).</a:t>
            </a:r>
          </a:p>
          <a:p>
            <a:pPr eaLnBrk="1" hangingPunct="1">
              <a:lnSpc>
                <a:spcPct val="90000"/>
              </a:lnSpc>
            </a:pPr>
            <a:endParaRPr lang="ru-RU" sz="2400" smtClean="0"/>
          </a:p>
          <a:p>
            <a:pPr eaLnBrk="1" hangingPunct="1">
              <a:lnSpc>
                <a:spcPct val="90000"/>
              </a:lnSpc>
            </a:pPr>
            <a:endParaRPr lang="ru-RU" sz="24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Чтение может быть</a:t>
            </a: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2268538" y="1628775"/>
            <a:ext cx="4500562" cy="2784475"/>
          </a:xfrm>
        </p:spPr>
        <p:txBody>
          <a:bodyPr/>
          <a:lstStyle/>
          <a:p>
            <a:pPr eaLnBrk="1" hangingPunct="1"/>
            <a:r>
              <a:rPr lang="ru-RU" sz="2800" smtClean="0"/>
              <a:t>Просмотровым</a:t>
            </a:r>
          </a:p>
          <a:p>
            <a:pPr eaLnBrk="1" hangingPunct="1"/>
            <a:r>
              <a:rPr lang="ru-RU" sz="2800" smtClean="0"/>
              <a:t>Ознакомительным</a:t>
            </a:r>
          </a:p>
          <a:p>
            <a:pPr eaLnBrk="1" hangingPunct="1"/>
            <a:r>
              <a:rPr lang="ru-RU" sz="2800" smtClean="0"/>
              <a:t>Поисковым</a:t>
            </a:r>
          </a:p>
          <a:p>
            <a:pPr eaLnBrk="1" hangingPunct="1"/>
            <a:r>
              <a:rPr lang="ru-RU" sz="2800" smtClean="0"/>
              <a:t>Изучающим  </a:t>
            </a:r>
          </a:p>
          <a:p>
            <a:pPr eaLnBrk="1" hangingPunct="1"/>
            <a:r>
              <a:rPr lang="ru-RU" sz="2800" smtClean="0"/>
              <a:t>Экранным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mtClean="0"/>
              <a:t>Скорость чтения</a:t>
            </a:r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4321175"/>
          </a:xfrm>
        </p:spPr>
        <p:txBody>
          <a:bodyPr/>
          <a:lstStyle/>
          <a:p>
            <a:pPr marL="266700" indent="2667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ru-RU" sz="1800" smtClean="0"/>
              <a:t>Скорость чтения определяется его пониманием, а, следовательно, скоростью мышления. Если понимания текста нет, то следует считать, что текст не прочитан. </a:t>
            </a:r>
          </a:p>
          <a:p>
            <a:pPr marL="266700" indent="2667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ru-RU" sz="1800" smtClean="0"/>
              <a:t>Не следует все читать подряд с одинаковой скоростью. Информативность, смысловая значимость текста даже на двух отдельно взятых страницах может быть весьма различна. </a:t>
            </a:r>
          </a:p>
          <a:p>
            <a:pPr marL="266700" indent="2667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ru-RU" sz="1800" smtClean="0"/>
              <a:t>Для формирования навыков динамического чтения необходимо расширять словарный запас, используя справочники, словари, консультации, от этого во многом зависит скорость чтения и понимание текста. </a:t>
            </a:r>
          </a:p>
          <a:p>
            <a:pPr marL="266700" indent="2667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ru-RU" sz="1800" smtClean="0"/>
              <a:t>Читая, обращайте внимание детей на концентрацию внимания, мышления, памяти. Постоянно ориентируйте учащихся на цель, ради которой они взяли в руки книгу. </a:t>
            </a:r>
          </a:p>
          <a:p>
            <a:pPr marL="266700" indent="2667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ru-RU" sz="1800" smtClean="0"/>
              <a:t>Научите детей мысленно расчленять, структурировать материал на: а) фактологический; б) теоретический; в) практический (примеры, вопросы прикладного характера и т.д.), всякий раз выделяя главное в тексте. </a:t>
            </a:r>
          </a:p>
          <a:p>
            <a:pPr marL="266700" indent="266700" eaLnBrk="1" hangingPunct="1">
              <a:lnSpc>
                <a:spcPct val="80000"/>
              </a:lnSpc>
              <a:buFont typeface="Arial" charset="0"/>
              <a:buAutoNum type="arabicPeriod"/>
            </a:pPr>
            <a:endParaRPr lang="ru-RU" sz="18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Совет методиста</a:t>
            </a: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361950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500" smtClean="0"/>
              <a:t>При подготовке к урокам литературного чтения учителю необходимо построить следующую логическую цепочку</a:t>
            </a:r>
          </a:p>
          <a:p>
            <a:pPr marL="0" indent="361950" eaLnBrk="1" hangingPunct="1">
              <a:lnSpc>
                <a:spcPct val="90000"/>
              </a:lnSpc>
              <a:buFont typeface="Arial" charset="0"/>
              <a:buNone/>
            </a:pPr>
            <a:endParaRPr lang="ru-RU" sz="2500" smtClean="0"/>
          </a:p>
          <a:p>
            <a:pPr marL="0" indent="361950" eaLnBrk="1" hangingPunct="1">
              <a:lnSpc>
                <a:spcPct val="90000"/>
              </a:lnSpc>
            </a:pPr>
            <a:r>
              <a:rPr lang="ru-RU" sz="2500" smtClean="0"/>
              <a:t>Каково содержание произведения?</a:t>
            </a:r>
          </a:p>
          <a:p>
            <a:pPr marL="0" indent="361950" eaLnBrk="1" hangingPunct="1">
              <a:lnSpc>
                <a:spcPct val="90000"/>
              </a:lnSpc>
            </a:pPr>
            <a:r>
              <a:rPr lang="ru-RU" sz="2500" smtClean="0"/>
              <a:t>Какова цель изучения того или иного текста? </a:t>
            </a:r>
          </a:p>
          <a:p>
            <a:pPr marL="0" indent="361950" eaLnBrk="1" hangingPunct="1">
              <a:lnSpc>
                <a:spcPct val="90000"/>
              </a:lnSpc>
            </a:pPr>
            <a:r>
              <a:rPr lang="ru-RU" sz="2500" smtClean="0"/>
              <a:t>Как будет осуществлен процесс изучения текста, исходя из его содержания и целей обучения?</a:t>
            </a:r>
          </a:p>
          <a:p>
            <a:pPr marL="0" indent="361950" eaLnBrk="1" hangingPunct="1">
              <a:lnSpc>
                <a:spcPct val="90000"/>
              </a:lnSpc>
            </a:pPr>
            <a:endParaRPr lang="ru-RU" sz="25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Тексты </a:t>
            </a:r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700" smtClean="0"/>
              <a:t>Художественные (проза и поэзия);</a:t>
            </a:r>
          </a:p>
          <a:p>
            <a:pPr eaLnBrk="1" hangingPunct="1"/>
            <a:r>
              <a:rPr lang="ru-RU" sz="2700" smtClean="0"/>
              <a:t>Научно-познавательные;</a:t>
            </a:r>
          </a:p>
          <a:p>
            <a:pPr eaLnBrk="1" hangingPunct="1"/>
            <a:r>
              <a:rPr lang="ru-RU" sz="2700" smtClean="0"/>
              <a:t>Проблемные («открытые задачи», исследовательские, однозначные, вариативные…)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Специальное оформление">
  <a:themeElements>
    <a:clrScheme name="1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Специальное оформление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</TotalTime>
  <Words>779</Words>
  <Application>Microsoft Office PowerPoint</Application>
  <PresentationFormat>On-screen Show (4:3)</PresentationFormat>
  <Paragraphs>130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Georgia</vt:lpstr>
      <vt:lpstr>Calibri</vt:lpstr>
      <vt:lpstr>Тема Office</vt:lpstr>
      <vt:lpstr>Специальное оформление</vt:lpstr>
      <vt:lpstr>1_Специальное оформление</vt:lpstr>
      <vt:lpstr>Читательская компетентность младших школьников</vt:lpstr>
      <vt:lpstr>Информационная грамотность  в начальной школе</vt:lpstr>
      <vt:lpstr>Слайд 3</vt:lpstr>
      <vt:lpstr>Слайд 4</vt:lpstr>
      <vt:lpstr>Чтение может быть</vt:lpstr>
      <vt:lpstr>Чтение может быть</vt:lpstr>
      <vt:lpstr>Скорость чтения</vt:lpstr>
      <vt:lpstr>Совет методиста</vt:lpstr>
      <vt:lpstr>Тексты </vt:lpstr>
      <vt:lpstr>Обучение чтению. 1 класс</vt:lpstr>
      <vt:lpstr>Литературное чтение  2-4 класс</vt:lpstr>
      <vt:lpstr>Формирование УУД</vt:lpstr>
      <vt:lpstr>Формирование УУД</vt:lpstr>
      <vt:lpstr>Формирование УУД</vt:lpstr>
      <vt:lpstr>Формирование УУД</vt:lpstr>
      <vt:lpstr>Виды речевой деятельности на уроках контроля достижений читательской компетентности</vt:lpstr>
      <vt:lpstr>Комплексная работа по чтению</vt:lpstr>
      <vt:lpstr>Для учителя</vt:lpstr>
      <vt:lpstr>Виды информации в тексте</vt:lpstr>
      <vt:lpstr>Работа с текстом</vt:lpstr>
      <vt:lpstr>Творческая работа. </vt:lpstr>
      <vt:lpstr>Слайд 22</vt:lpstr>
      <vt:lpstr>Сотрудничество учителя и ученика</vt:lpstr>
      <vt:lpstr>Сотрудничество учителя и ученика</vt:lpstr>
      <vt:lpstr>Комплексная работа  по чтению</vt:lpstr>
      <vt:lpstr>Особенность выбора произведений</vt:lpstr>
      <vt:lpstr>Слайд 27</vt:lpstr>
      <vt:lpstr>Слайд 28</vt:lpstr>
      <vt:lpstr>Особенности выбора текстов</vt:lpstr>
      <vt:lpstr>Особенности выбора текстов</vt:lpstr>
      <vt:lpstr>Познавательность </vt:lpstr>
      <vt:lpstr>Слайд 32</vt:lpstr>
      <vt:lpstr>Слайд 33</vt:lpstr>
      <vt:lpstr>Приглашаем к сотрудничеству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Читательская компетентность младших школьников</dc:title>
  <dc:creator>Sabelnikova</dc:creator>
  <cp:lastModifiedBy>Yustas</cp:lastModifiedBy>
  <cp:revision>48</cp:revision>
  <dcterms:created xsi:type="dcterms:W3CDTF">2011-02-28T12:27:00Z</dcterms:created>
  <dcterms:modified xsi:type="dcterms:W3CDTF">2011-03-10T09:56:09Z</dcterms:modified>
</cp:coreProperties>
</file>