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5" r:id="rId2"/>
    <p:sldId id="311" r:id="rId3"/>
    <p:sldId id="300" r:id="rId4"/>
    <p:sldId id="299" r:id="rId5"/>
    <p:sldId id="367" r:id="rId6"/>
    <p:sldId id="306" r:id="rId7"/>
    <p:sldId id="279" r:id="rId8"/>
    <p:sldId id="308" r:id="rId9"/>
    <p:sldId id="309" r:id="rId10"/>
    <p:sldId id="310" r:id="rId11"/>
    <p:sldId id="307" r:id="rId12"/>
    <p:sldId id="312" r:id="rId13"/>
    <p:sldId id="313" r:id="rId14"/>
    <p:sldId id="314" r:id="rId15"/>
    <p:sldId id="315" r:id="rId16"/>
    <p:sldId id="317" r:id="rId17"/>
    <p:sldId id="363" r:id="rId18"/>
    <p:sldId id="366" r:id="rId19"/>
    <p:sldId id="365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7" r:id="rId29"/>
    <p:sldId id="326" r:id="rId30"/>
    <p:sldId id="328" r:id="rId31"/>
    <p:sldId id="329" r:id="rId32"/>
    <p:sldId id="330" r:id="rId33"/>
    <p:sldId id="331" r:id="rId34"/>
    <p:sldId id="362" r:id="rId35"/>
    <p:sldId id="332" r:id="rId36"/>
    <p:sldId id="333" r:id="rId37"/>
    <p:sldId id="334" r:id="rId38"/>
    <p:sldId id="335" r:id="rId39"/>
    <p:sldId id="336" r:id="rId40"/>
    <p:sldId id="337" r:id="rId41"/>
    <p:sldId id="361" r:id="rId42"/>
    <p:sldId id="339" r:id="rId43"/>
    <p:sldId id="340" r:id="rId44"/>
    <p:sldId id="341" r:id="rId45"/>
    <p:sldId id="342" r:id="rId46"/>
    <p:sldId id="343" r:id="rId47"/>
    <p:sldId id="344" r:id="rId48"/>
    <p:sldId id="345" r:id="rId49"/>
    <p:sldId id="346" r:id="rId50"/>
    <p:sldId id="347" r:id="rId51"/>
    <p:sldId id="348" r:id="rId52"/>
    <p:sldId id="349" r:id="rId53"/>
    <p:sldId id="350" r:id="rId54"/>
    <p:sldId id="351" r:id="rId55"/>
    <p:sldId id="352" r:id="rId56"/>
    <p:sldId id="353" r:id="rId57"/>
    <p:sldId id="354" r:id="rId58"/>
    <p:sldId id="355" r:id="rId59"/>
    <p:sldId id="360" r:id="rId60"/>
    <p:sldId id="356" r:id="rId61"/>
    <p:sldId id="357" r:id="rId62"/>
    <p:sldId id="358" r:id="rId63"/>
    <p:sldId id="359" r:id="rId64"/>
  </p:sldIdLst>
  <p:sldSz cx="12192000" cy="6858000"/>
  <p:notesSz cx="6858000" cy="9144000"/>
  <p:embeddedFontLst>
    <p:embeddedFont>
      <p:font typeface="Cera Pro" panose="00000500000000000000" pitchFamily="2" charset="0"/>
      <p:regular r:id="rId65"/>
      <p:bold r:id="rId66"/>
      <p:italic r:id="rId67"/>
      <p:boldItalic r:id="rId68"/>
    </p:embeddedFont>
    <p:embeddedFont>
      <p:font typeface="SimSun" panose="02010600030101010101" pitchFamily="2" charset="-122"/>
      <p:regular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Cera Pro Regular" panose="00000500000000000000" pitchFamily="2" charset="0"/>
      <p:regular r:id="rId74"/>
    </p:embeddedFont>
    <p:embeddedFont>
      <p:font typeface="Cera Pro Bold" panose="00000800000000000000" pitchFamily="2" charset="0"/>
      <p:bold r:id="rId75"/>
    </p:embeddedFont>
    <p:embeddedFont>
      <p:font typeface="Cera Pro" panose="00000500000000000000" pitchFamily="2" charset="0"/>
      <p:regular r:id="rId65"/>
      <p:bold r:id="rId66"/>
      <p:italic r:id="rId67"/>
      <p:boldItalic r:id="rId68"/>
    </p:embeddedFont>
    <p:embeddedFont>
      <p:font typeface="Fashion Fetish Outline" panose="02000000000000000000" pitchFamily="2" charset="-128"/>
      <p:regular r:id="rId76"/>
    </p:embeddedFont>
    <p:embeddedFont>
      <p:font typeface="Calibri Light" panose="020F0302020204030204" pitchFamily="34" charset="0"/>
      <p:regular r:id="rId77"/>
      <p:italic r:id="rId7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504" userDrawn="1">
          <p15:clr>
            <a:srgbClr val="A4A3A4"/>
          </p15:clr>
        </p15:guide>
        <p15:guide id="4" orient="horz" pos="4178" userDrawn="1">
          <p15:clr>
            <a:srgbClr val="A4A3A4"/>
          </p15:clr>
        </p15:guide>
        <p15:guide id="5" pos="166" userDrawn="1">
          <p15:clr>
            <a:srgbClr val="A4A3A4"/>
          </p15:clr>
        </p15:guide>
        <p15:guide id="6" pos="568" userDrawn="1">
          <p15:clr>
            <a:srgbClr val="A4A3A4"/>
          </p15:clr>
        </p15:guide>
        <p15:guide id="7" orient="horz" pos="700" userDrawn="1">
          <p15:clr>
            <a:srgbClr val="A4A3A4"/>
          </p15:clr>
        </p15:guide>
        <p15:guide id="11" orient="horz" pos="1007" userDrawn="1">
          <p15:clr>
            <a:srgbClr val="A4A3A4"/>
          </p15:clr>
        </p15:guide>
        <p15:guide id="12" orient="horz" pos="1638" userDrawn="1">
          <p15:clr>
            <a:srgbClr val="A4A3A4"/>
          </p15:clr>
        </p15:guide>
        <p15:guide id="13" orient="horz" pos="1423" userDrawn="1">
          <p15:clr>
            <a:srgbClr val="A4A3A4"/>
          </p15:clr>
        </p15:guide>
        <p15:guide id="14" pos="7514" userDrawn="1">
          <p15:clr>
            <a:srgbClr val="A4A3A4"/>
          </p15:clr>
        </p15:guide>
        <p15:guide id="15" pos="5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BD94"/>
    <a:srgbClr val="C9EBE2"/>
    <a:srgbClr val="FC9E3A"/>
    <a:srgbClr val="00AEEF"/>
    <a:srgbClr val="044C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05" autoAdjust="0"/>
    <p:restoredTop sz="94660"/>
  </p:normalViewPr>
  <p:slideViewPr>
    <p:cSldViewPr snapToGrid="0" showGuides="1">
      <p:cViewPr varScale="1">
        <p:scale>
          <a:sx n="160" d="100"/>
          <a:sy n="160" d="100"/>
        </p:scale>
        <p:origin x="420" y="162"/>
      </p:cViewPr>
      <p:guideLst>
        <p:guide orient="horz" pos="2160"/>
        <p:guide pos="3840"/>
        <p:guide orient="horz" pos="504"/>
        <p:guide orient="horz" pos="4178"/>
        <p:guide pos="166"/>
        <p:guide pos="568"/>
        <p:guide orient="horz" pos="700"/>
        <p:guide orient="horz" pos="1007"/>
        <p:guide orient="horz" pos="1638"/>
        <p:guide orient="horz" pos="1423"/>
        <p:guide pos="7514"/>
        <p:guide pos="5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76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579328-9083-4A5F-926D-58AAAA5D4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59382BD-344F-4956-B148-CDC9BF1EF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04AEF05-E005-46DF-9B62-9E96FAACF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FACF55-AC38-4DF3-822B-B158EA85B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7E7BCFA-0B79-4B83-956C-813B9B6E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08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04EA33-1ECB-4FD3-91EA-5D2D5800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17495E7-3C13-4750-966F-D0286A1F9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C3C842-FADD-4B4F-B90C-9BC5F5ED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1015C1-6C66-409E-AB30-7767C6AB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9AD132-4B86-4E95-A8E8-7AB668C5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721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BD57983-BEFC-4B61-B202-741434A99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2540E9A-B807-46D9-BAC6-CD008C355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5249570-7CDE-442C-A1B8-753F1298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638639A-09C2-4C41-98A6-3E03A2E1E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A24BFFE-7331-48D6-8857-9C11BD2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20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FEA765-625A-4810-A1EE-F3736346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B92472-5EB8-4FDE-AF76-AA2A66FB4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64290F-7116-4225-BA70-79AFD71F1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CE38DEC-C6B4-40D8-951F-612BFAC93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066C30-A9FE-414A-9171-E8F00DE1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92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2B0FD4-157B-4C2C-9A55-080E3AB9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8921652-CB4D-48CD-ABA9-274BE34C0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62FC1BB-06F2-4D70-A8A3-28D18A61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1310AB4-FF08-4072-AF1A-E078C4360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55AB52-9CB0-4EF5-8408-9CD2BD64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839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E33E09-935E-4151-A2B4-FC53E7407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F8A048-D0E4-4179-AE50-3FCFD93B6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4006DF2-8CB8-4403-8E4F-B2EB61DE7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C0448D0-202C-4E30-AF00-E4C20405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C5765BC-19DE-4E20-9DA9-7A0D1325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0E83FF9-878B-4058-BF71-DBE8B0518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839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58B36C-2993-4B1D-ABA2-A3782B869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776004-D450-48D6-8E5A-A86E5C604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2213339-0DB1-49FC-90A9-0B34E8E49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FE6CC78-9BAA-49A9-B86A-42A3154CE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9991C77-2659-450C-8CCC-A025F9E3AD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DFCB5E1-E53D-4449-BC25-B471BC1ED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E13767F-2C03-4A4B-9393-AE1EF0A36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B65C2DB-A389-4785-9F77-CC63A200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93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246A76-4CCA-4821-BDB6-F17BAC5E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F2AB3B8-BA34-46D9-96C9-7F51D26FD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0CE5EC8-A429-453C-91D7-6ED609F6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98BF80E-C36B-4D64-97C4-947A7B5FE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536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60281BA-9BB3-4B63-8F3B-535A12AF0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9382B5F-9081-4D49-A97A-77086ECC6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CAC59DE-DEBE-4660-9AE2-C5BED8232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229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02F52E-2B17-4BF9-AF5E-848DA0BA4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948AD1-6DC2-47FD-8349-899A7F2FA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CCF0C6F-E63E-4AAF-A33E-E1421A1E5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839622F-8539-4B47-8D2B-DB4F0016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DAA731D-3606-4252-A2AB-90FA7FAD5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BDEA597-18E2-44D5-B77A-A1FD07A74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809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7F617E-B4B8-4CF6-AD55-3D8EF2F46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D6FE21A-09EC-4318-8C8D-38A76A6119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E29DB9B-7F2A-43DA-8EEC-A2F6A11A5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A42EF13-7420-4B4F-9A09-15985892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559F-5624-42D7-AB1C-9248E220DE77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5E26C49-6AFD-4179-9F81-FE65BF05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DF01785-8EA7-45BF-A7C8-58403C18B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287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50C4E-5841-4789-80E8-B1A79DF91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8643D2C-4DA8-43AC-8DF8-6EC6A8419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C008DA7-5128-4869-B27B-D80AAA641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559F-5624-42D7-AB1C-9248E220DE77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8F6654-983E-4E5B-A4AB-D00496719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52B39A0-3D71-4412-B445-A2FC220D4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F5E12-EAED-483D-9134-0D58CF042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8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.png"/><Relationship Id="rId7" Type="http://schemas.openxmlformats.org/officeDocument/2006/relationships/hyperlink" Target="https://www.ozon.ru/seller/obrazovatelnyy-proekt-7447/knigi-16500/?miniapp=seller_7447&amp;publisher=1210062&amp;sorting=new" TargetMode="External"/><Relationship Id="rId2" Type="http://schemas.openxmlformats.org/officeDocument/2006/relationships/hyperlink" Target="https://www.vaco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hyperlink" Target="https://www.wildberries.ru/seller/38950?sort=newly&amp;page=1&amp;fbrand=14662" TargetMode="External"/><Relationship Id="rId4" Type="http://schemas.openxmlformats.org/officeDocument/2006/relationships/image" Target="../media/image45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34939C5C-FF98-873C-D6C0-87F96EDC416D}"/>
              </a:ext>
            </a:extLst>
          </p:cNvPr>
          <p:cNvCxnSpPr>
            <a:cxnSpLocks/>
          </p:cNvCxnSpPr>
          <p:nvPr/>
        </p:nvCxnSpPr>
        <p:spPr>
          <a:xfrm>
            <a:off x="1590675" y="6260802"/>
            <a:ext cx="5191125" cy="0"/>
          </a:xfrm>
          <a:prstGeom prst="line">
            <a:avLst/>
          </a:prstGeom>
          <a:ln w="3365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A092E5E-A784-9AC6-4C97-3C07E3F646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4" y="5817865"/>
            <a:ext cx="1648082" cy="762361"/>
          </a:xfrm>
          <a:prstGeom prst="rect">
            <a:avLst/>
          </a:prstGeom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EDF02540-376F-8FD0-4A91-6D5AFC55B64C}"/>
              </a:ext>
            </a:extLst>
          </p:cNvPr>
          <p:cNvCxnSpPr>
            <a:cxnSpLocks/>
          </p:cNvCxnSpPr>
          <p:nvPr/>
        </p:nvCxnSpPr>
        <p:spPr>
          <a:xfrm>
            <a:off x="1602230" y="6248102"/>
            <a:ext cx="5185920" cy="0"/>
          </a:xfrm>
          <a:prstGeom prst="line">
            <a:avLst/>
          </a:prstGeom>
          <a:ln w="33655">
            <a:solidFill>
              <a:srgbClr val="4DBD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8015613F-0249-41A3-882E-29BEE38B7D9B}"/>
              </a:ext>
            </a:extLst>
          </p:cNvPr>
          <p:cNvGrpSpPr/>
          <p:nvPr/>
        </p:nvGrpSpPr>
        <p:grpSpPr>
          <a:xfrm>
            <a:off x="263524" y="301940"/>
            <a:ext cx="4800608" cy="0"/>
            <a:chOff x="263524" y="301940"/>
            <a:chExt cx="4800608" cy="0"/>
          </a:xfrm>
        </p:grpSpPr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xmlns="" id="{43BB3F1B-A550-4DB7-98F7-57E073206DAF}"/>
                </a:ext>
              </a:extLst>
            </p:cNvPr>
            <p:cNvCxnSpPr>
              <a:cxnSpLocks/>
            </p:cNvCxnSpPr>
            <p:nvPr/>
          </p:nvCxnSpPr>
          <p:spPr>
            <a:xfrm>
              <a:off x="1686592" y="301940"/>
              <a:ext cx="1954076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C9EB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xmlns="" id="{FE4A38D3-7C08-4991-82A8-B6A0F935204B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xmlns="" id="{EF3D3D72-66C5-4A57-AE9B-89B5AE914C32}"/>
                </a:ext>
              </a:extLst>
            </p:cNvPr>
            <p:cNvCxnSpPr>
              <a:cxnSpLocks/>
            </p:cNvCxnSpPr>
            <p:nvPr/>
          </p:nvCxnSpPr>
          <p:spPr>
            <a:xfrm>
              <a:off x="3624132" y="301940"/>
              <a:ext cx="1440000" cy="0"/>
            </a:xfrm>
            <a:prstGeom prst="line">
              <a:avLst/>
            </a:prstGeom>
            <a:solidFill>
              <a:schemeClr val="accent2"/>
            </a:solidFill>
            <a:ln w="127000">
              <a:solidFill>
                <a:srgbClr val="4DBD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37749AF5-4709-440A-8D00-58077DD07DD3}"/>
              </a:ext>
            </a:extLst>
          </p:cNvPr>
          <p:cNvSpPr/>
          <p:nvPr/>
        </p:nvSpPr>
        <p:spPr>
          <a:xfrm rot="20700000">
            <a:off x="8497272" y="1833001"/>
            <a:ext cx="3189993" cy="3189994"/>
          </a:xfrm>
          <a:prstGeom prst="round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AD73D3A-2E56-4BF9-9408-01854CEF9E52}"/>
              </a:ext>
            </a:extLst>
          </p:cNvPr>
          <p:cNvSpPr txBox="1"/>
          <p:nvPr/>
        </p:nvSpPr>
        <p:spPr>
          <a:xfrm>
            <a:off x="381656" y="1472894"/>
            <a:ext cx="7609161" cy="2585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4000" b="1" dirty="0">
                <a:latin typeface="Cera Pro" panose="00000500000000000000" pitchFamily="2" charset="0"/>
                <a:cs typeface="Times New Roman" panose="02020603050405020304" pitchFamily="18" charset="0"/>
              </a:rPr>
              <a:t>Подготовка к </a:t>
            </a:r>
            <a:r>
              <a:rPr lang="ru-RU" sz="4000" b="1" dirty="0" smtClean="0">
                <a:latin typeface="Cera Pro" panose="00000500000000000000" pitchFamily="2" charset="0"/>
                <a:cs typeface="Times New Roman" panose="02020603050405020304" pitchFamily="18" charset="0"/>
              </a:rPr>
              <a:t>экзаменам</a:t>
            </a:r>
            <a:br>
              <a:rPr lang="ru-RU" sz="4000" b="1" dirty="0" smtClean="0">
                <a:latin typeface="Cera Pro" panose="00000500000000000000" pitchFamily="2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Cera Pro" panose="00000500000000000000" pitchFamily="2" charset="0"/>
                <a:cs typeface="Times New Roman" panose="02020603050405020304" pitchFamily="18" charset="0"/>
              </a:rPr>
              <a:t>по </a:t>
            </a:r>
            <a:r>
              <a:rPr lang="ru-RU" sz="4000" b="1" dirty="0">
                <a:latin typeface="Cera Pro" panose="00000500000000000000" pitchFamily="2" charset="0"/>
                <a:cs typeface="Times New Roman" panose="02020603050405020304" pitchFamily="18" charset="0"/>
              </a:rPr>
              <a:t>русскому </a:t>
            </a:r>
            <a:r>
              <a:rPr lang="ru-RU" sz="4000" b="1" dirty="0" smtClean="0">
                <a:latin typeface="Cera Pro" panose="00000500000000000000" pitchFamily="2" charset="0"/>
                <a:cs typeface="Times New Roman" panose="02020603050405020304" pitchFamily="18" charset="0"/>
              </a:rPr>
              <a:t>языку</a:t>
            </a:r>
            <a:br>
              <a:rPr lang="ru-RU" sz="4000" b="1" dirty="0" smtClean="0">
                <a:latin typeface="Cera Pro" panose="00000500000000000000" pitchFamily="2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Cera Pro" panose="00000500000000000000" pitchFamily="2" charset="0"/>
                <a:cs typeface="Times New Roman" panose="02020603050405020304" pitchFamily="18" charset="0"/>
              </a:rPr>
              <a:t>за </a:t>
            </a:r>
            <a:r>
              <a:rPr lang="ru-RU" sz="4000" b="1" dirty="0">
                <a:latin typeface="Cera Pro" panose="00000500000000000000" pitchFamily="2" charset="0"/>
                <a:cs typeface="Times New Roman" panose="02020603050405020304" pitchFamily="18" charset="0"/>
              </a:rPr>
              <a:t>курс основной </a:t>
            </a:r>
            <a:r>
              <a:rPr lang="ru-RU" sz="4000" b="1" dirty="0" smtClean="0">
                <a:latin typeface="Cera Pro" panose="00000500000000000000" pitchFamily="2" charset="0"/>
                <a:cs typeface="Times New Roman" panose="02020603050405020304" pitchFamily="18" charset="0"/>
              </a:rPr>
              <a:t>школы</a:t>
            </a:r>
            <a:br>
              <a:rPr lang="ru-RU" sz="4000" b="1" dirty="0" smtClean="0">
                <a:latin typeface="Cera Pro" panose="00000500000000000000" pitchFamily="2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cs typeface="Times New Roman" panose="02020603050405020304" pitchFamily="18" charset="0"/>
              </a:rPr>
            </a:b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Cera Pro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C:\Users\sakha\Downloads\skynews-school-children-lesson_65685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8" t="164" r="11742" b="-164"/>
          <a:stretch/>
        </p:blipFill>
        <p:spPr bwMode="auto">
          <a:xfrm>
            <a:off x="8497271" y="1836532"/>
            <a:ext cx="3189993" cy="318999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6D88382-34DB-A541-369A-B49C6868F114}"/>
              </a:ext>
            </a:extLst>
          </p:cNvPr>
          <p:cNvSpPr txBox="1"/>
          <p:nvPr/>
        </p:nvSpPr>
        <p:spPr>
          <a:xfrm>
            <a:off x="777184" y="3717599"/>
            <a:ext cx="7452415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2800" b="1" dirty="0" smtClean="0">
                <a:latin typeface="Cera Pro" panose="00000500000000000000" pitchFamily="50" charset="0"/>
              </a:rPr>
              <a:t>Егорова </a:t>
            </a:r>
            <a:r>
              <a:rPr lang="ru-RU" sz="2800" b="1" dirty="0">
                <a:latin typeface="Cera Pro" panose="00000500000000000000" pitchFamily="50" charset="0"/>
              </a:rPr>
              <a:t>Наталия </a:t>
            </a:r>
            <a:r>
              <a:rPr lang="ru-RU" sz="2800" b="1" dirty="0" smtClean="0">
                <a:latin typeface="Cera Pro" panose="00000500000000000000" pitchFamily="50" charset="0"/>
              </a:rPr>
              <a:t>Владимировна</a:t>
            </a:r>
            <a:br>
              <a:rPr lang="ru-RU" sz="2800" b="1" dirty="0" smtClean="0">
                <a:latin typeface="Cera Pro" panose="00000500000000000000" pitchFamily="50" charset="0"/>
              </a:rPr>
            </a:br>
            <a:r>
              <a:rPr lang="ru-RU" sz="4800" b="1" dirty="0">
                <a:latin typeface="Cera Pro" panose="00000500000000000000" pitchFamily="2" charset="0"/>
                <a:ea typeface="Fashion Fetish Outline" panose="02000000000000000000" pitchFamily="2" charset="-128"/>
              </a:rPr>
              <a:t/>
            </a:r>
            <a:br>
              <a:rPr lang="ru-RU" sz="4800" b="1" dirty="0">
                <a:latin typeface="Cera Pro" panose="00000500000000000000" pitchFamily="2" charset="0"/>
                <a:ea typeface="Fashion Fetish Outline" panose="02000000000000000000" pitchFamily="2" charset="-128"/>
              </a:rPr>
            </a:br>
            <a:r>
              <a:rPr lang="ru-RU" sz="2400" dirty="0">
                <a:latin typeface="Cera Pro" panose="00000500000000000000" pitchFamily="50" charset="0"/>
              </a:rPr>
              <a:t>Учитель русского языка и литературы высшей </a:t>
            </a:r>
            <a:r>
              <a:rPr lang="ru-RU" sz="2400" dirty="0" smtClean="0">
                <a:latin typeface="Cera Pro" panose="00000500000000000000" pitchFamily="50" charset="0"/>
              </a:rPr>
              <a:t>категории, автор </a:t>
            </a:r>
            <a:r>
              <a:rPr lang="ru-RU" sz="2400" dirty="0">
                <a:latin typeface="Cera Pro" panose="00000500000000000000" pitchFamily="50" charset="0"/>
              </a:rPr>
              <a:t>пособий издательства «</a:t>
            </a:r>
            <a:r>
              <a:rPr lang="ru-RU" sz="2400" dirty="0" err="1">
                <a:latin typeface="Cera Pro" panose="00000500000000000000" pitchFamily="50" charset="0"/>
              </a:rPr>
              <a:t>Вако</a:t>
            </a:r>
            <a:r>
              <a:rPr lang="ru-RU" sz="2400" dirty="0">
                <a:latin typeface="Cera Pro" panose="00000500000000000000" pitchFamily="50" charset="0"/>
              </a:rPr>
              <a:t>»</a:t>
            </a:r>
          </a:p>
          <a:p>
            <a:pPr>
              <a:lnSpc>
                <a:spcPts val="2500"/>
              </a:lnSpc>
            </a:pPr>
            <a:endParaRPr lang="ru-RU" sz="2400" dirty="0">
              <a:latin typeface="Cer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65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664" y="1392099"/>
            <a:ext cx="10741680" cy="5103865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b="1" dirty="0" smtClean="0">
                <a:latin typeface="Cera Pro" panose="00000500000000000000" pitchFamily="2" charset="0"/>
              </a:rPr>
              <a:t>Загадки</a:t>
            </a: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b="1" dirty="0" smtClean="0">
                <a:latin typeface="Cera Pro" panose="00000500000000000000" pitchFamily="2" charset="0"/>
              </a:rPr>
              <a:t>Кроссворды</a:t>
            </a:r>
            <a:endParaRPr lang="ru-RU" sz="1800" b="1" dirty="0">
              <a:latin typeface="Cera Pro" panose="00000500000000000000" pitchFamily="2" charset="0"/>
            </a:endParaRP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b="1" dirty="0" smtClean="0">
                <a:latin typeface="Cera Pro" panose="00000500000000000000" pitchFamily="2" charset="0"/>
              </a:rPr>
              <a:t>Ассоциации </a:t>
            </a: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b="1" dirty="0" smtClean="0">
                <a:latin typeface="Cera Pro" panose="00000500000000000000" pitchFamily="2" charset="0"/>
              </a:rPr>
              <a:t>Анаграммы</a:t>
            </a:r>
            <a:r>
              <a:rPr lang="ru-RU" sz="1800" dirty="0">
                <a:latin typeface="Cera Pro" panose="00000500000000000000" pitchFamily="2" charset="0"/>
              </a:rPr>
              <a:t> — слова, полученные путём перестановки букв в исходном слове.</a:t>
            </a: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b="1" dirty="0" err="1">
                <a:latin typeface="Cera Pro" panose="00000500000000000000" pitchFamily="2" charset="0"/>
              </a:rPr>
              <a:t>Метаграммы</a:t>
            </a:r>
            <a:r>
              <a:rPr lang="ru-RU" sz="1800" dirty="0">
                <a:latin typeface="Cera Pro" panose="00000500000000000000" pitchFamily="2" charset="0"/>
              </a:rPr>
              <a:t> — слова, отличающиеся друг от друга одной или несколькими буквами, при этом важен порядок букв.</a:t>
            </a: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b="1" dirty="0">
                <a:latin typeface="Cera Pro" panose="00000500000000000000" pitchFamily="2" charset="0"/>
              </a:rPr>
              <a:t>Тавтограмма</a:t>
            </a:r>
            <a:r>
              <a:rPr lang="ru-RU" sz="1800" dirty="0">
                <a:latin typeface="Cera Pro" panose="00000500000000000000" pitchFamily="2" charset="0"/>
              </a:rPr>
              <a:t> </a:t>
            </a:r>
            <a:r>
              <a:rPr lang="ru-RU" sz="1800" dirty="0" smtClean="0">
                <a:latin typeface="Cera Pro" panose="00000500000000000000" pitchFamily="2" charset="0"/>
              </a:rPr>
              <a:t>— составление  рассказа, в котором все слова начинаются  </a:t>
            </a:r>
            <a:r>
              <a:rPr lang="ru-RU" sz="1800" dirty="0">
                <a:latin typeface="Cera Pro" panose="00000500000000000000" pitchFamily="2" charset="0"/>
              </a:rPr>
              <a:t>на одну букву.</a:t>
            </a: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b="1" dirty="0" smtClean="0">
                <a:latin typeface="Cera Pro" panose="00000500000000000000" pitchFamily="2" charset="0"/>
              </a:rPr>
              <a:t>Палиндром</a:t>
            </a:r>
            <a:r>
              <a:rPr lang="ru-RU" sz="1800" dirty="0">
                <a:latin typeface="Cera Pro" panose="00000500000000000000" pitchFamily="2" charset="0"/>
              </a:rPr>
              <a:t> — фраза (слово), которая одинаково читается как с начала, так и с конца.</a:t>
            </a: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b="1" dirty="0" err="1">
                <a:latin typeface="Cera Pro" panose="00000500000000000000" pitchFamily="2" charset="0"/>
              </a:rPr>
              <a:t>Липограмма</a:t>
            </a:r>
            <a:r>
              <a:rPr lang="ru-RU" sz="1800" dirty="0">
                <a:latin typeface="Cera Pro" panose="00000500000000000000" pitchFamily="2" charset="0"/>
              </a:rPr>
              <a:t> — </a:t>
            </a:r>
            <a:r>
              <a:rPr lang="ru-RU" sz="1800" dirty="0" smtClean="0">
                <a:latin typeface="Cera Pro" panose="00000500000000000000" pitchFamily="2" charset="0"/>
              </a:rPr>
              <a:t>составление текста, </a:t>
            </a:r>
            <a:r>
              <a:rPr lang="ru-RU" sz="1800" dirty="0">
                <a:latin typeface="Cera Pro" panose="00000500000000000000" pitchFamily="2" charset="0"/>
              </a:rPr>
              <a:t>в котором нельзя употреблять какую-нибудь </a:t>
            </a:r>
            <a:r>
              <a:rPr lang="ru-RU" sz="1800" dirty="0" smtClean="0">
                <a:latin typeface="Cera Pro" panose="00000500000000000000" pitchFamily="2" charset="0"/>
              </a:rPr>
              <a:t>определённую букву</a:t>
            </a:r>
            <a:r>
              <a:rPr lang="ru-RU" sz="1800" dirty="0">
                <a:latin typeface="Cera Pro" panose="00000500000000000000" pitchFamily="2" charset="0"/>
              </a:rPr>
              <a:t>.</a:t>
            </a: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b="1" dirty="0">
                <a:latin typeface="Cera Pro" panose="00000500000000000000" pitchFamily="2" charset="0"/>
              </a:rPr>
              <a:t>Шарады</a:t>
            </a:r>
            <a:r>
              <a:rPr lang="ru-RU" sz="1800" dirty="0">
                <a:latin typeface="Cera Pro" panose="00000500000000000000" pitchFamily="2" charset="0"/>
              </a:rPr>
              <a:t> </a:t>
            </a:r>
            <a:r>
              <a:rPr lang="ru-RU" sz="1800" dirty="0" smtClean="0">
                <a:latin typeface="Cera Pro" panose="00000500000000000000" pitchFamily="2" charset="0"/>
              </a:rPr>
              <a:t>— задуманные </a:t>
            </a:r>
            <a:r>
              <a:rPr lang="ru-RU" sz="1800" dirty="0">
                <a:latin typeface="Cera Pro" panose="00000500000000000000" pitchFamily="2" charset="0"/>
              </a:rPr>
              <a:t>слова </a:t>
            </a:r>
            <a:r>
              <a:rPr lang="ru-RU" sz="1800" dirty="0" smtClean="0">
                <a:latin typeface="Cera Pro" panose="00000500000000000000" pitchFamily="2" charset="0"/>
              </a:rPr>
              <a:t>делятся </a:t>
            </a:r>
            <a:r>
              <a:rPr lang="ru-RU" sz="1800" dirty="0">
                <a:latin typeface="Cera Pro" panose="00000500000000000000" pitchFamily="2" charset="0"/>
              </a:rPr>
              <a:t>на </a:t>
            </a:r>
            <a:r>
              <a:rPr lang="ru-RU" sz="1800" dirty="0" smtClean="0">
                <a:latin typeface="Cera Pro" panose="00000500000000000000" pitchFamily="2" charset="0"/>
              </a:rPr>
              <a:t>части, имеющие самостоятельный смысл: даётся описание частей, </a:t>
            </a:r>
            <a:r>
              <a:rPr lang="ru-RU" sz="1800" dirty="0">
                <a:latin typeface="Cera Pro" panose="00000500000000000000" pitchFamily="2" charset="0"/>
              </a:rPr>
              <a:t>потом — </a:t>
            </a:r>
            <a:r>
              <a:rPr lang="ru-RU" sz="1800" dirty="0" smtClean="0">
                <a:latin typeface="Cera Pro" panose="00000500000000000000" pitchFamily="2" charset="0"/>
              </a:rPr>
              <a:t>целого.</a:t>
            </a:r>
            <a:endParaRPr lang="ru-RU" sz="1800" dirty="0">
              <a:latin typeface="Cera Pro" panose="00000500000000000000" pitchFamily="2" charset="0"/>
            </a:endParaRP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b="1" dirty="0" smtClean="0">
                <a:latin typeface="Cera Pro" panose="00000500000000000000" pitchFamily="2" charset="0"/>
              </a:rPr>
              <a:t>Логогрифы</a:t>
            </a:r>
            <a:r>
              <a:rPr lang="ru-RU" sz="1800" dirty="0">
                <a:latin typeface="Cera Pro" panose="00000500000000000000" pitchFamily="2" charset="0"/>
              </a:rPr>
              <a:t> — из букв одного длинного слова составляются другие </a:t>
            </a:r>
            <a:r>
              <a:rPr lang="ru-RU" sz="1800" dirty="0" smtClean="0">
                <a:latin typeface="Cera Pro" panose="00000500000000000000" pitchFamily="2" charset="0"/>
              </a:rPr>
              <a:t>слова</a:t>
            </a:r>
            <a:r>
              <a:rPr lang="ru-RU" sz="1800" dirty="0">
                <a:latin typeface="Cera Pro" panose="00000500000000000000" pitchFamily="2" charset="0"/>
              </a:rPr>
              <a:t>.</a:t>
            </a: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b="1" dirty="0" smtClean="0">
                <a:latin typeface="Cera Pro" panose="00000500000000000000" pitchFamily="2" charset="0"/>
              </a:rPr>
              <a:t>Ребусы</a:t>
            </a:r>
            <a:r>
              <a:rPr lang="ru-RU" sz="1800" dirty="0">
                <a:latin typeface="Cera Pro" panose="00000500000000000000" pitchFamily="2" charset="0"/>
              </a:rPr>
              <a:t> — </a:t>
            </a:r>
            <a:r>
              <a:rPr lang="ru-RU" sz="1800" dirty="0" smtClean="0">
                <a:latin typeface="Cera Pro" panose="00000500000000000000" pitchFamily="2" charset="0"/>
              </a:rPr>
              <a:t>загаданное слово </a:t>
            </a:r>
            <a:r>
              <a:rPr lang="ru-RU" sz="1800" dirty="0">
                <a:latin typeface="Cera Pro" panose="00000500000000000000" pitchFamily="2" charset="0"/>
              </a:rPr>
              <a:t>или </a:t>
            </a:r>
            <a:r>
              <a:rPr lang="ru-RU" sz="1800" dirty="0" smtClean="0">
                <a:latin typeface="Cera Pro" panose="00000500000000000000" pitchFamily="2" charset="0"/>
              </a:rPr>
              <a:t>фраза представляется </a:t>
            </a:r>
            <a:r>
              <a:rPr lang="ru-RU" sz="1800" dirty="0">
                <a:latin typeface="Cera Pro" panose="00000500000000000000" pitchFamily="2" charset="0"/>
              </a:rPr>
              <a:t>в виде рисунков в сочетании с </a:t>
            </a:r>
            <a:r>
              <a:rPr lang="ru-RU" sz="1800" dirty="0" smtClean="0">
                <a:latin typeface="Cera Pro" panose="00000500000000000000" pitchFamily="2" charset="0"/>
              </a:rPr>
              <a:t>буквами и </a:t>
            </a:r>
            <a:r>
              <a:rPr lang="ru-RU" sz="1800" dirty="0">
                <a:latin typeface="Cera Pro" panose="00000500000000000000" pitchFamily="2" charset="0"/>
              </a:rPr>
              <a:t>знаками.</a:t>
            </a:r>
          </a:p>
          <a:p>
            <a:pPr marL="0" indent="0">
              <a:buNone/>
            </a:pPr>
            <a:r>
              <a:rPr lang="ru-RU" sz="1800" dirty="0" smtClean="0">
                <a:latin typeface="Cera Pro" panose="00000500000000000000" pitchFamily="2" charset="0"/>
              </a:rPr>
              <a:t>Постепенно </a:t>
            </a:r>
            <a:r>
              <a:rPr lang="ru-RU" sz="1800" dirty="0">
                <a:latin typeface="Cera Pro" panose="00000500000000000000" pitchFamily="2" charset="0"/>
              </a:rPr>
              <a:t>можно вводить </a:t>
            </a:r>
            <a:r>
              <a:rPr lang="ru-RU" sz="1800" b="1" dirty="0">
                <a:latin typeface="Cera Pro" panose="00000500000000000000" pitchFamily="2" charset="0"/>
              </a:rPr>
              <a:t>дискуссии и обсуждения </a:t>
            </a:r>
            <a:r>
              <a:rPr lang="ru-RU" sz="1800" dirty="0">
                <a:latin typeface="Cera Pro" panose="00000500000000000000" pitchFamily="2" charset="0"/>
              </a:rPr>
              <a:t>на разнообразные темы. Это помогает учиться слушать и понимать других, формировать собственное мнение и аргументировать свою точку зрения, ясно выражать мысли</a:t>
            </a:r>
            <a:r>
              <a:rPr lang="ru-RU" sz="1800" dirty="0" smtClean="0">
                <a:latin typeface="Cera Pro" panose="00000500000000000000" pitchFamily="2" charset="0"/>
              </a:rPr>
              <a:t>.</a:t>
            </a:r>
            <a:endParaRPr lang="ru-RU" sz="1800" dirty="0">
              <a:latin typeface="Cera Pro" panose="00000500000000000000" pitchFamily="2" charset="0"/>
            </a:endParaRPr>
          </a:p>
        </p:txBody>
      </p:sp>
      <p:grpSp>
        <p:nvGrpSpPr>
          <p:cNvPr id="8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9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11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263523" y="743782"/>
            <a:ext cx="10759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Лингвистические игры, развивающие мышление и внимание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5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6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7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8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51486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3" y="743782"/>
            <a:ext cx="845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Артикуляционная гимнастика</a:t>
            </a:r>
            <a:endParaRPr lang="ru-RU" sz="2400" b="1" dirty="0">
              <a:latin typeface="Cera Pro" panose="00000500000000000000" charset="0"/>
            </a:endParaRPr>
          </a:p>
        </p:txBody>
      </p:sp>
      <p:pic>
        <p:nvPicPr>
          <p:cNvPr id="11266" name="Picture 2" descr="C:\Users\sakha\Downloads\саш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110" y="3622299"/>
            <a:ext cx="3535362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46977"/>
            <a:ext cx="10515600" cy="5144134"/>
          </a:xfrm>
        </p:spPr>
        <p:txBody>
          <a:bodyPr>
            <a:noAutofit/>
          </a:bodyPr>
          <a:lstStyle/>
          <a:p>
            <a:pPr>
              <a:buClr>
                <a:srgbClr val="4DBD94"/>
              </a:buClr>
            </a:pPr>
            <a:r>
              <a:rPr lang="ru-RU" sz="2000" b="1" dirty="0">
                <a:latin typeface="Cera Pro" panose="00000500000000000000" pitchFamily="2" charset="0"/>
              </a:rPr>
              <a:t>Артикуляционная гимнастика</a:t>
            </a:r>
            <a:r>
              <a:rPr lang="ru-RU" sz="2000" dirty="0">
                <a:latin typeface="Cera Pro" panose="00000500000000000000" pitchFamily="2" charset="0"/>
              </a:rPr>
              <a:t> займёт не больше </a:t>
            </a:r>
            <a:r>
              <a:rPr lang="ru-RU" sz="2000" b="1" dirty="0">
                <a:latin typeface="Cera Pro" panose="00000500000000000000" pitchFamily="2" charset="0"/>
              </a:rPr>
              <a:t>одной</a:t>
            </a:r>
            <a:r>
              <a:rPr lang="ru-RU" sz="2000" dirty="0">
                <a:latin typeface="Cera Pro" panose="00000500000000000000" pitchFamily="2" charset="0"/>
              </a:rPr>
              <a:t> минуты. Попросим группы подготовить по три-четыре скороговорки (поочередно). Эти </a:t>
            </a:r>
            <a:r>
              <a:rPr lang="ru-RU" sz="2000" dirty="0" smtClean="0">
                <a:latin typeface="Cera Pro" panose="00000500000000000000" pitchFamily="2" charset="0"/>
              </a:rPr>
              <a:t>3–4 </a:t>
            </a:r>
            <a:r>
              <a:rPr lang="ru-RU" sz="2000" dirty="0">
                <a:latin typeface="Cera Pro" panose="00000500000000000000" pitchFamily="2" charset="0"/>
              </a:rPr>
              <a:t>скороговорки демонстрируются на экране (записываются заранее на доске). Читает учитель, затем класс читает вслух, хором, затем учитель выборочно просит отдельных учеников </a:t>
            </a:r>
            <a:r>
              <a:rPr lang="ru-RU" sz="2000" dirty="0" smtClean="0">
                <a:latin typeface="Cera Pro" panose="00000500000000000000" pitchFamily="2" charset="0"/>
              </a:rPr>
              <a:t>повторить.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Со </a:t>
            </a:r>
            <a:r>
              <a:rPr lang="ru-RU" sz="2000" dirty="0">
                <a:latin typeface="Cera Pro" panose="00000500000000000000" pitchFamily="2" charset="0"/>
              </a:rPr>
              <a:t>временем в копилке соберется </a:t>
            </a:r>
            <a:r>
              <a:rPr lang="ru-RU" sz="2000" dirty="0" smtClean="0">
                <a:latin typeface="Cera Pro" panose="00000500000000000000" pitchFamily="2" charset="0"/>
              </a:rPr>
              <a:t>20–30 </a:t>
            </a:r>
            <a:r>
              <a:rPr lang="ru-RU" sz="2000" dirty="0">
                <a:latin typeface="Cera Pro" panose="00000500000000000000" pitchFamily="2" charset="0"/>
              </a:rPr>
              <a:t>скороговорок, вполне достаточный </a:t>
            </a:r>
            <a:r>
              <a:rPr lang="ru-RU" sz="2000" dirty="0" smtClean="0">
                <a:latin typeface="Cera Pro" panose="00000500000000000000" pitchFamily="2" charset="0"/>
              </a:rPr>
              <a:t>набор для </a:t>
            </a:r>
            <a:r>
              <a:rPr lang="ru-RU" sz="2000" dirty="0">
                <a:latin typeface="Cera Pro" panose="00000500000000000000" pitchFamily="2" charset="0"/>
              </a:rPr>
              <a:t>варьирования, для отработки произношения сложных звуков и звукосочетаний, чёткости речи. </a:t>
            </a:r>
          </a:p>
          <a:p>
            <a:pPr>
              <a:buClr>
                <a:srgbClr val="4DBD94"/>
              </a:buClr>
            </a:pPr>
            <a:r>
              <a:rPr lang="ru-RU" sz="2000" dirty="0">
                <a:latin typeface="Cera Pro" panose="00000500000000000000" pitchFamily="2" charset="0"/>
              </a:rPr>
              <a:t>Эти же скороговорки затем можно рассмотреть </a:t>
            </a:r>
            <a:r>
              <a:rPr lang="ru-RU" sz="2000" dirty="0" smtClean="0">
                <a:latin typeface="Cera Pro" panose="00000500000000000000" pitchFamily="2" charset="0"/>
              </a:rPr>
              <a:t>с </a:t>
            </a:r>
            <a:r>
              <a:rPr lang="ru-RU" sz="2000" dirty="0">
                <a:latin typeface="Cera Pro" panose="00000500000000000000" pitchFamily="2" charset="0"/>
              </a:rPr>
              <a:t>точки зрения </a:t>
            </a:r>
            <a:r>
              <a:rPr lang="ru-RU" sz="2000" dirty="0" smtClean="0">
                <a:latin typeface="Cera Pro" panose="00000500000000000000" pitchFamily="2" charset="0"/>
              </a:rPr>
              <a:t/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фонетики</a:t>
            </a:r>
            <a:r>
              <a:rPr lang="ru-RU" sz="2000" dirty="0">
                <a:latin typeface="Cera Pro" panose="00000500000000000000" pitchFamily="2" charset="0"/>
              </a:rPr>
              <a:t>, лексики, орфографии, пунктуации, смысла. </a:t>
            </a:r>
            <a:endParaRPr lang="ru-RU" sz="2000" dirty="0" smtClean="0">
              <a:latin typeface="Cera Pro" panose="00000500000000000000" pitchFamily="2" charset="0"/>
            </a:endParaRPr>
          </a:p>
          <a:p>
            <a:pPr marL="342900" indent="-342900">
              <a:buAutoNum type="arabicParenR"/>
            </a:pPr>
            <a:r>
              <a:rPr lang="ru-RU" sz="2000" dirty="0" smtClean="0">
                <a:latin typeface="Cera Pro" panose="00000500000000000000" pitchFamily="2" charset="0"/>
              </a:rPr>
              <a:t>—</a:t>
            </a:r>
            <a:r>
              <a:rPr lang="ru-RU" sz="2000" i="1" dirty="0" smtClean="0">
                <a:latin typeface="Cera Pro" panose="00000500000000000000" pitchFamily="2" charset="0"/>
              </a:rPr>
              <a:t> Расскажи мне </a:t>
            </a:r>
            <a:r>
              <a:rPr lang="ru-RU" sz="2000" i="1" dirty="0">
                <a:latin typeface="Cera Pro" panose="00000500000000000000" pitchFamily="2" charset="0"/>
              </a:rPr>
              <a:t>про покупки</a:t>
            </a:r>
            <a:r>
              <a:rPr lang="ru-RU" sz="2000" i="1" dirty="0" smtClean="0">
                <a:latin typeface="Cera Pro" panose="00000500000000000000" pitchFamily="2" charset="0"/>
              </a:rPr>
              <a:t>!</a:t>
            </a:r>
          </a:p>
          <a:p>
            <a:pPr marL="0" indent="0">
              <a:buNone/>
            </a:pPr>
            <a:r>
              <a:rPr lang="ru-RU" sz="2000" i="1" dirty="0">
                <a:latin typeface="Cera Pro" panose="00000500000000000000" pitchFamily="2" charset="0"/>
              </a:rPr>
              <a:t> </a:t>
            </a:r>
            <a:r>
              <a:rPr lang="ru-RU" sz="2000" i="1" dirty="0" smtClean="0">
                <a:latin typeface="Cera Pro" panose="00000500000000000000" pitchFamily="2" charset="0"/>
              </a:rPr>
              <a:t>    </a:t>
            </a:r>
            <a:r>
              <a:rPr lang="ru-RU" sz="2000" dirty="0" smtClean="0">
                <a:latin typeface="Cera Pro" panose="00000500000000000000" pitchFamily="2" charset="0"/>
              </a:rPr>
              <a:t>— </a:t>
            </a:r>
            <a:r>
              <a:rPr lang="ru-RU" sz="2000" i="1" dirty="0" smtClean="0">
                <a:latin typeface="Cera Pro" panose="00000500000000000000" pitchFamily="2" charset="0"/>
              </a:rPr>
              <a:t>Про </a:t>
            </a:r>
            <a:r>
              <a:rPr lang="ru-RU" sz="2000" i="1" dirty="0">
                <a:latin typeface="Cera Pro" panose="00000500000000000000" pitchFamily="2" charset="0"/>
              </a:rPr>
              <a:t>какие про покупки</a:t>
            </a:r>
            <a:r>
              <a:rPr lang="ru-RU" sz="2000" i="1" dirty="0" smtClean="0">
                <a:latin typeface="Cera Pro" panose="00000500000000000000" pitchFamily="2" charset="0"/>
              </a:rPr>
              <a:t>?</a:t>
            </a:r>
            <a:r>
              <a:rPr lang="ru-RU" sz="2000" dirty="0">
                <a:latin typeface="Cera Pro" panose="00000500000000000000" pitchFamily="2" charset="0"/>
              </a:rPr>
              <a:t> </a:t>
            </a:r>
            <a:endParaRPr lang="ru-RU" sz="2000" dirty="0" smtClean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Cera Pro" panose="00000500000000000000" pitchFamily="2" charset="0"/>
              </a:rPr>
              <a:t>     — </a:t>
            </a:r>
            <a:r>
              <a:rPr lang="ru-RU" sz="2000" i="1" dirty="0" smtClean="0">
                <a:latin typeface="Cera Pro" panose="00000500000000000000" pitchFamily="2" charset="0"/>
              </a:rPr>
              <a:t>Про </a:t>
            </a:r>
            <a:r>
              <a:rPr lang="ru-RU" sz="2000" i="1" dirty="0">
                <a:latin typeface="Cera Pro" panose="00000500000000000000" pitchFamily="2" charset="0"/>
              </a:rPr>
              <a:t>покупки, про покупки, про </a:t>
            </a:r>
            <a:r>
              <a:rPr lang="ru-RU" sz="2000" i="1" dirty="0" err="1">
                <a:latin typeface="Cera Pro" panose="00000500000000000000" pitchFamily="2" charset="0"/>
              </a:rPr>
              <a:t>покупочки</a:t>
            </a:r>
            <a:r>
              <a:rPr lang="ru-RU" sz="2000" i="1" dirty="0">
                <a:latin typeface="Cera Pro" panose="00000500000000000000" pitchFamily="2" charset="0"/>
              </a:rPr>
              <a:t> свои.</a:t>
            </a:r>
            <a:endParaRPr lang="ru-RU" sz="20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2000" i="1" dirty="0" smtClean="0">
                <a:latin typeface="Cera Pro" panose="00000500000000000000" pitchFamily="2" charset="0"/>
              </a:rPr>
              <a:t>2) Осип </a:t>
            </a:r>
            <a:r>
              <a:rPr lang="ru-RU" sz="2000" i="1" dirty="0">
                <a:latin typeface="Cera Pro" panose="00000500000000000000" pitchFamily="2" charset="0"/>
              </a:rPr>
              <a:t>охрип, Архип осип.</a:t>
            </a:r>
            <a:endParaRPr lang="ru-RU" sz="20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2000" i="1" dirty="0" smtClean="0">
                <a:latin typeface="Cera Pro" panose="00000500000000000000" pitchFamily="2" charset="0"/>
              </a:rPr>
              <a:t>3) Шла </a:t>
            </a:r>
            <a:r>
              <a:rPr lang="ru-RU" sz="2000" i="1" dirty="0">
                <a:latin typeface="Cera Pro" panose="00000500000000000000" pitchFamily="2" charset="0"/>
              </a:rPr>
              <a:t>Саша по шоссе и сосала сушку.</a:t>
            </a:r>
            <a:endParaRPr lang="ru-RU" sz="2000" dirty="0">
              <a:latin typeface="Cera Pro" panose="00000500000000000000" pitchFamily="2" charset="0"/>
            </a:endParaRPr>
          </a:p>
          <a:p>
            <a:endParaRPr lang="ru-RU" sz="2000" dirty="0">
              <a:latin typeface="Cera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9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3268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Cera Pro" panose="00000500000000000000" pitchFamily="2" charset="0"/>
              </a:rPr>
              <a:t>Развитием навыков выразительного чтения </a:t>
            </a:r>
            <a:r>
              <a:rPr lang="ru-RU" sz="2000" dirty="0">
                <a:latin typeface="Cera Pro" panose="00000500000000000000" pitchFamily="2" charset="0"/>
              </a:rPr>
              <a:t>можно </a:t>
            </a:r>
            <a:r>
              <a:rPr lang="ru-RU" sz="2000" dirty="0" smtClean="0">
                <a:latin typeface="Cera Pro" panose="00000500000000000000" pitchFamily="2" charset="0"/>
              </a:rPr>
              <a:t>заниматься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не </a:t>
            </a:r>
            <a:r>
              <a:rPr lang="ru-RU" sz="2000" dirty="0">
                <a:latin typeface="Cera Pro" panose="00000500000000000000" pitchFamily="2" charset="0"/>
              </a:rPr>
              <a:t>только на уроках литературы. </a:t>
            </a:r>
            <a:endParaRPr lang="ru-RU" sz="2000" dirty="0" smtClean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Cera Pro" panose="00000500000000000000" pitchFamily="2" charset="0"/>
              </a:rPr>
              <a:t>По </a:t>
            </a:r>
            <a:r>
              <a:rPr lang="ru-RU" sz="2000" dirty="0">
                <a:latin typeface="Cera Pro" panose="00000500000000000000" pitchFamily="2" charset="0"/>
              </a:rPr>
              <a:t>словам академика Л.В. Щербы, цель лингвистического анализа — учить «читать, понимать и ценить с художественной точки зрения русский язык писателей</a:t>
            </a:r>
            <a:r>
              <a:rPr lang="ru-RU" sz="2000" dirty="0" smtClean="0">
                <a:latin typeface="Cera Pro" panose="00000500000000000000" pitchFamily="2" charset="0"/>
              </a:rPr>
              <a:t>...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и </a:t>
            </a:r>
            <a:r>
              <a:rPr lang="ru-RU" sz="2000" dirty="0">
                <a:latin typeface="Cera Pro" panose="00000500000000000000" pitchFamily="2" charset="0"/>
              </a:rPr>
              <a:t>поэтов». </a:t>
            </a:r>
          </a:p>
          <a:p>
            <a:pPr marL="0" indent="0">
              <a:buNone/>
            </a:pPr>
            <a:r>
              <a:rPr lang="ru-RU" sz="2000" dirty="0" smtClean="0">
                <a:latin typeface="Cera Pro" panose="00000500000000000000" pitchFamily="2" charset="0"/>
              </a:rPr>
              <a:t>В учебниках </a:t>
            </a:r>
            <a:r>
              <a:rPr lang="ru-RU" sz="2000" dirty="0">
                <a:latin typeface="Cera Pro" panose="00000500000000000000" pitchFamily="2" charset="0"/>
              </a:rPr>
              <a:t>русского языка в качестве текстов упражнений используются фрагменты художественных произведений. </a:t>
            </a:r>
            <a:r>
              <a:rPr lang="ru-RU" sz="2000" dirty="0" smtClean="0">
                <a:latin typeface="Cera Pro" panose="00000500000000000000" pitchFamily="2" charset="0"/>
              </a:rPr>
              <a:t>Прочитаем  выразительно текст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или </a:t>
            </a:r>
            <a:r>
              <a:rPr lang="ru-RU" sz="2000" dirty="0">
                <a:latin typeface="Cera Pro" panose="00000500000000000000" pitchFamily="2" charset="0"/>
              </a:rPr>
              <a:t>отдельные предложения, обсудим с точки зрения смысла, а </a:t>
            </a:r>
            <a:r>
              <a:rPr lang="ru-RU" sz="2000" dirty="0" smtClean="0">
                <a:latin typeface="Cera Pro" panose="00000500000000000000" pitchFamily="2" charset="0"/>
              </a:rPr>
              <a:t>затем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с </a:t>
            </a:r>
            <a:r>
              <a:rPr lang="ru-RU" sz="2000" dirty="0">
                <a:latin typeface="Cera Pro" panose="00000500000000000000" pitchFamily="2" charset="0"/>
              </a:rPr>
              <a:t>точки зрения русского языка: проясним лексическое значение отдельных </a:t>
            </a:r>
            <a:r>
              <a:rPr lang="ru-RU" sz="2000" dirty="0" smtClean="0">
                <a:latin typeface="Cera Pro" panose="00000500000000000000" pitchFamily="2" charset="0"/>
              </a:rPr>
              <a:t>слов, обратим </a:t>
            </a:r>
            <a:r>
              <a:rPr lang="ru-RU" sz="2000" dirty="0">
                <a:latin typeface="Cera Pro" panose="00000500000000000000" pitchFamily="2" charset="0"/>
              </a:rPr>
              <a:t>внимание на «опасные» места текста. Зафиксируем </a:t>
            </a:r>
            <a:r>
              <a:rPr lang="ru-RU" sz="2000" dirty="0" smtClean="0">
                <a:latin typeface="Cera Pro" panose="00000500000000000000" pitchFamily="2" charset="0"/>
              </a:rPr>
              <a:t>внимание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на </a:t>
            </a:r>
            <a:r>
              <a:rPr lang="ru-RU" sz="2000" dirty="0">
                <a:latin typeface="Cera Pro" panose="00000500000000000000" pitchFamily="2" charset="0"/>
              </a:rPr>
              <a:t>предложениях — стихотворных строках, которые даны в подбор. </a:t>
            </a:r>
            <a:endParaRPr lang="ru-RU" sz="2000" dirty="0" smtClean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Cera Pro" panose="00000500000000000000" pitchFamily="2" charset="0"/>
              </a:rPr>
              <a:t>Работа </a:t>
            </a:r>
            <a:r>
              <a:rPr lang="ru-RU" sz="2000" dirty="0">
                <a:latin typeface="Cera Pro" panose="00000500000000000000" pitchFamily="2" charset="0"/>
              </a:rPr>
              <a:t>в парах, в группах: чтение по ролям и разыгрывание </a:t>
            </a:r>
            <a:r>
              <a:rPr lang="ru-RU" sz="2000" dirty="0" smtClean="0">
                <a:latin typeface="Cera Pro" panose="00000500000000000000" pitchFamily="2" charset="0"/>
              </a:rPr>
              <a:t>диалогов; </a:t>
            </a:r>
            <a:r>
              <a:rPr lang="ru-RU" sz="2000" dirty="0">
                <a:latin typeface="Cera Pro" panose="00000500000000000000" pitchFamily="2" charset="0"/>
              </a:rPr>
              <a:t>выбор заглавия текста, пересказ текстов, в том числе со сменой лица; составление планов, сообщения; устные сочинения.  </a:t>
            </a:r>
          </a:p>
          <a:p>
            <a:endParaRPr lang="ru-RU" sz="2000" dirty="0"/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/>
          <p:cNvSpPr txBox="1"/>
          <p:nvPr/>
        </p:nvSpPr>
        <p:spPr>
          <a:xfrm>
            <a:off x="263523" y="743782"/>
            <a:ext cx="845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Развитие навыков выразительного чтения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96333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1273" y="1332392"/>
            <a:ext cx="10522527" cy="4673115"/>
          </a:xfrm>
        </p:spPr>
        <p:txBody>
          <a:bodyPr>
            <a:normAutofit/>
          </a:bodyPr>
          <a:lstStyle/>
          <a:p>
            <a:pPr>
              <a:buClr>
                <a:srgbClr val="4DBD94"/>
              </a:buClr>
            </a:pPr>
            <a:r>
              <a:rPr lang="ru-RU" sz="2000" dirty="0">
                <a:latin typeface="Cera Pro" panose="00000500000000000000" pitchFamily="2" charset="0"/>
              </a:rPr>
              <a:t>Учимся дифференцировать информацию: </a:t>
            </a:r>
            <a:endParaRPr lang="ru-RU" sz="2000" dirty="0" smtClean="0">
              <a:latin typeface="Cera Pro" panose="00000500000000000000" pitchFamily="2" charset="0"/>
            </a:endParaRPr>
          </a:p>
          <a:p>
            <a:pPr lvl="1">
              <a:buClr>
                <a:srgbClr val="4DBD94"/>
              </a:buClr>
              <a:buFont typeface="Wingdings" charset="2"/>
              <a:buChar char="ü"/>
            </a:pPr>
            <a:r>
              <a:rPr lang="ru-RU" sz="2000" dirty="0" smtClean="0">
                <a:latin typeface="Cera Pro" panose="00000500000000000000" pitchFamily="2" charset="0"/>
              </a:rPr>
              <a:t>главную </a:t>
            </a:r>
            <a:r>
              <a:rPr lang="ru-RU" sz="2000" dirty="0">
                <a:latin typeface="Cera Pro" panose="00000500000000000000" pitchFamily="2" charset="0"/>
              </a:rPr>
              <a:t>и второстепенную, </a:t>
            </a:r>
            <a:r>
              <a:rPr lang="ru-RU" sz="2000" dirty="0" smtClean="0">
                <a:latin typeface="Cera Pro" panose="00000500000000000000" pitchFamily="2" charset="0"/>
              </a:rPr>
              <a:t>известную и </a:t>
            </a:r>
            <a:r>
              <a:rPr lang="ru-RU" sz="2000" dirty="0">
                <a:latin typeface="Cera Pro" panose="00000500000000000000" pitchFamily="2" charset="0"/>
              </a:rPr>
              <a:t>неизвестную</a:t>
            </a:r>
            <a:r>
              <a:rPr lang="ru-RU" sz="2000" dirty="0" smtClean="0">
                <a:latin typeface="Cera Pro" panose="00000500000000000000" pitchFamily="2" charset="0"/>
              </a:rPr>
              <a:t>;</a:t>
            </a:r>
          </a:p>
          <a:p>
            <a:pPr lvl="1">
              <a:buClr>
                <a:srgbClr val="4DBD94"/>
              </a:buClr>
              <a:buFont typeface="Wingdings" charset="2"/>
              <a:buChar char="ü"/>
            </a:pPr>
            <a:r>
              <a:rPr lang="ru-RU" sz="2000" dirty="0" smtClean="0">
                <a:latin typeface="Cera Pro" panose="00000500000000000000" pitchFamily="2" charset="0"/>
              </a:rPr>
              <a:t>выделять </a:t>
            </a:r>
            <a:r>
              <a:rPr lang="ru-RU" sz="2000" dirty="0">
                <a:latin typeface="Cera Pro" panose="00000500000000000000" pitchFamily="2" charset="0"/>
              </a:rPr>
              <a:t>информацию иллюстрирующую, аргументирующую; </a:t>
            </a:r>
            <a:endParaRPr lang="ru-RU" sz="2000" dirty="0" smtClean="0">
              <a:latin typeface="Cera Pro" panose="00000500000000000000" pitchFamily="2" charset="0"/>
            </a:endParaRPr>
          </a:p>
          <a:p>
            <a:pPr lvl="1">
              <a:buClr>
                <a:srgbClr val="4DBD94"/>
              </a:buClr>
              <a:buFont typeface="Wingdings" charset="2"/>
              <a:buChar char="ü"/>
            </a:pPr>
            <a:r>
              <a:rPr lang="ru-RU" sz="2000" dirty="0" smtClean="0">
                <a:latin typeface="Cera Pro" panose="00000500000000000000" pitchFamily="2" charset="0"/>
              </a:rPr>
              <a:t>составлять </a:t>
            </a:r>
            <a:r>
              <a:rPr lang="ru-RU" sz="2000" dirty="0">
                <a:latin typeface="Cera Pro" panose="00000500000000000000" pitchFamily="2" charset="0"/>
              </a:rPr>
              <a:t>разнообразные планы текста: назывной, вопросный, опорный, тезисный, цитатный, смешанный.</a:t>
            </a:r>
          </a:p>
          <a:p>
            <a:pPr>
              <a:buClr>
                <a:srgbClr val="4DBD94"/>
              </a:buClr>
            </a:pPr>
            <a:r>
              <a:rPr lang="ru-RU" sz="2000" dirty="0">
                <a:latin typeface="Cera Pro" panose="00000500000000000000" pitchFamily="2" charset="0"/>
              </a:rPr>
              <a:t>Полезные упражнения: </a:t>
            </a:r>
            <a:endParaRPr lang="ru-RU" sz="2000" dirty="0" smtClean="0">
              <a:latin typeface="Cera Pro" panose="00000500000000000000" pitchFamily="2" charset="0"/>
            </a:endParaRPr>
          </a:p>
          <a:p>
            <a:pPr lvl="1">
              <a:buClr>
                <a:srgbClr val="4DBD94"/>
              </a:buClr>
              <a:buFont typeface="Wingdings" charset="2"/>
              <a:buChar char="ü"/>
            </a:pPr>
            <a:r>
              <a:rPr lang="ru-RU" sz="2000" dirty="0" smtClean="0">
                <a:latin typeface="Cera Pro" panose="00000500000000000000" pitchFamily="2" charset="0"/>
              </a:rPr>
              <a:t>прогнозировать </a:t>
            </a:r>
            <a:r>
              <a:rPr lang="ru-RU" sz="2000" dirty="0">
                <a:latin typeface="Cera Pro" panose="00000500000000000000" pitchFamily="2" charset="0"/>
              </a:rPr>
              <a:t>содержание текста по </a:t>
            </a:r>
            <a:r>
              <a:rPr lang="ru-RU" sz="2000" dirty="0" smtClean="0">
                <a:latin typeface="Cera Pro" panose="00000500000000000000" pitchFamily="2" charset="0"/>
              </a:rPr>
              <a:t>заголовку, по </a:t>
            </a:r>
            <a:r>
              <a:rPr lang="ru-RU" sz="2000" dirty="0">
                <a:latin typeface="Cera Pro" panose="00000500000000000000" pitchFamily="2" charset="0"/>
              </a:rPr>
              <a:t>данному началу; </a:t>
            </a:r>
            <a:endParaRPr lang="ru-RU" sz="2000" dirty="0" smtClean="0">
              <a:latin typeface="Cera Pro" panose="00000500000000000000" pitchFamily="2" charset="0"/>
            </a:endParaRPr>
          </a:p>
          <a:p>
            <a:pPr lvl="1">
              <a:buClr>
                <a:srgbClr val="4DBD94"/>
              </a:buClr>
              <a:buFont typeface="Wingdings" charset="2"/>
              <a:buChar char="ü"/>
            </a:pPr>
            <a:r>
              <a:rPr lang="ru-RU" sz="2000" dirty="0" smtClean="0">
                <a:latin typeface="Cera Pro" panose="00000500000000000000" pitchFamily="2" charset="0"/>
              </a:rPr>
              <a:t>предсказывать </a:t>
            </a:r>
            <a:r>
              <a:rPr lang="ru-RU" sz="2000" dirty="0">
                <a:latin typeface="Cera Pro" panose="00000500000000000000" pitchFamily="2" charset="0"/>
              </a:rPr>
              <a:t>возможное развитие основной мысли текста, комментировать и оценивать информацию текста. </a:t>
            </a:r>
            <a:endParaRPr lang="ru-RU" sz="1600" dirty="0" smtClean="0">
              <a:latin typeface="Cera Pro" panose="00000500000000000000" pitchFamily="2" charset="0"/>
            </a:endParaRP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Словарная работа: внимание словам пассивной лексики.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Ещё </a:t>
            </a:r>
            <a:r>
              <a:rPr lang="ru-RU" sz="2000" dirty="0">
                <a:latin typeface="Cera Pro" panose="00000500000000000000" pitchFamily="2" charset="0"/>
              </a:rPr>
              <a:t>одно интересное и эффективное задание — подготовить </a:t>
            </a:r>
            <a:r>
              <a:rPr lang="ru-RU" sz="2000" dirty="0" smtClean="0">
                <a:latin typeface="Cera Pro" panose="00000500000000000000" pitchFamily="2" charset="0"/>
              </a:rPr>
              <a:t>сообщение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на </a:t>
            </a:r>
            <a:r>
              <a:rPr lang="ru-RU" sz="2000" dirty="0">
                <a:latin typeface="Cera Pro" panose="00000500000000000000" pitchFamily="2" charset="0"/>
              </a:rPr>
              <a:t>какую-либо тему и выступить с ним в течение 1 минуты. </a:t>
            </a: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3" y="743782"/>
            <a:ext cx="845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Развиваем устную речь и языковую компетенцию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29342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5412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Cera Pro" panose="00000500000000000000" pitchFamily="2" charset="0"/>
              </a:rPr>
              <a:t>Понятие о повествовании, описании, рассуждении: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чем </a:t>
            </a:r>
            <a:r>
              <a:rPr lang="ru-RU" sz="2000" dirty="0">
                <a:latin typeface="Cera Pro" panose="00000500000000000000" pitchFamily="2" charset="0"/>
              </a:rPr>
              <a:t>отличается описание предмета от описания картины или </a:t>
            </a:r>
            <a:r>
              <a:rPr lang="ru-RU" sz="2000" dirty="0" smtClean="0">
                <a:latin typeface="Cera Pro" panose="00000500000000000000" pitchFamily="2" charset="0"/>
              </a:rPr>
              <a:t>описания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по </a:t>
            </a:r>
            <a:r>
              <a:rPr lang="ru-RU" sz="2000" dirty="0">
                <a:latin typeface="Cera Pro" panose="00000500000000000000" pitchFamily="2" charset="0"/>
              </a:rPr>
              <a:t>наблюдениям; </a:t>
            </a:r>
            <a:endParaRPr lang="ru-RU" sz="2000" dirty="0" smtClean="0">
              <a:latin typeface="Cera Pro" panose="00000500000000000000" pitchFamily="2" charset="0"/>
            </a:endParaRP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чем </a:t>
            </a:r>
            <a:r>
              <a:rPr lang="ru-RU" sz="2000" dirty="0">
                <a:latin typeface="Cera Pro" panose="00000500000000000000" pitchFamily="2" charset="0"/>
              </a:rPr>
              <a:t>отличается рассказ о том, что видел, от рассказа по картине; </a:t>
            </a:r>
            <a:endParaRPr lang="ru-RU" sz="2000" dirty="0" smtClean="0">
              <a:latin typeface="Cera Pro" panose="00000500000000000000" pitchFamily="2" charset="0"/>
            </a:endParaRP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разница </a:t>
            </a:r>
            <a:r>
              <a:rPr lang="ru-RU" sz="2000" dirty="0">
                <a:latin typeface="Cera Pro" panose="00000500000000000000" pitchFamily="2" charset="0"/>
              </a:rPr>
              <a:t>между подробным и выборочным рассказами, между устным </a:t>
            </a:r>
            <a:r>
              <a:rPr lang="ru-RU" sz="2000" dirty="0" smtClean="0">
                <a:latin typeface="Cera Pro" panose="00000500000000000000" pitchFamily="2" charset="0"/>
              </a:rPr>
              <a:t>сочинением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и </a:t>
            </a:r>
            <a:r>
              <a:rPr lang="ru-RU" sz="2000" dirty="0">
                <a:latin typeface="Cera Pro" panose="00000500000000000000" pitchFamily="2" charset="0"/>
              </a:rPr>
              <a:t>письменным, между подробным и сжатым изложением, между </a:t>
            </a:r>
            <a:r>
              <a:rPr lang="ru-RU" sz="2000" dirty="0" smtClean="0">
                <a:latin typeface="Cera Pro" panose="00000500000000000000" pitchFamily="2" charset="0"/>
              </a:rPr>
              <a:t>изложением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и </a:t>
            </a:r>
            <a:r>
              <a:rPr lang="ru-RU" sz="2000" dirty="0">
                <a:latin typeface="Cera Pro" panose="00000500000000000000" pitchFamily="2" charset="0"/>
              </a:rPr>
              <a:t>сочинением. </a:t>
            </a:r>
            <a:endParaRPr lang="ru-RU" sz="2000" dirty="0" smtClean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Cera Pro" panose="00000500000000000000" pitchFamily="2" charset="0"/>
              </a:rPr>
              <a:t>Все </a:t>
            </a:r>
            <a:r>
              <a:rPr lang="ru-RU" sz="2000" dirty="0">
                <a:latin typeface="Cera Pro" panose="00000500000000000000" pitchFamily="2" charset="0"/>
              </a:rPr>
              <a:t>эти знания и навыки дети получают только практическим путем в процессе выполнения устных пересказов и при написании изложений и сочинений. </a:t>
            </a: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63523" y="743782"/>
            <a:ext cx="845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Развиваем устную речь и языковую компетенцию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21318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904" y="1354360"/>
            <a:ext cx="10703896" cy="5080307"/>
          </a:xfrm>
        </p:spPr>
        <p:txBody>
          <a:bodyPr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ru-RU" sz="1800" b="1" dirty="0">
                <a:latin typeface="Cera Pro" panose="00000500000000000000" pitchFamily="2" charset="0"/>
              </a:rPr>
              <a:t>В 5 классе </a:t>
            </a:r>
            <a:r>
              <a:rPr lang="ru-RU" sz="1800" dirty="0">
                <a:latin typeface="Cera Pro" panose="00000500000000000000" pitchFamily="2" charset="0"/>
              </a:rPr>
              <a:t>вводятся основные понятия, которые рассматриваются в последующих классах  и знание которых необходимо на экзаменах ОГЭ и ЕГЭ. Так, в разделе «Язык и речь» в 5 классе изучаются монолог и диалог, прямая речь (</a:t>
            </a:r>
            <a:r>
              <a:rPr lang="ru-RU" sz="1800" dirty="0" smtClean="0">
                <a:latin typeface="Cera Pro" panose="00000500000000000000" pitchFamily="2" charset="0"/>
              </a:rPr>
              <a:t>см. ПШУ, урок 17). Вот фрагмент урока:</a:t>
            </a: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dirty="0">
                <a:latin typeface="Cera Pro" panose="00000500000000000000" pitchFamily="2" charset="0"/>
              </a:rPr>
              <a:t>Теперь поиграем в школу. Представьте, что перед вами ребята помладше </a:t>
            </a:r>
            <a:r>
              <a:rPr lang="ru-RU" sz="1800" dirty="0" smtClean="0">
                <a:latin typeface="Cera Pro" panose="00000500000000000000" pitchFamily="2" charset="0"/>
              </a:rPr>
              <a:t>— </a:t>
            </a:r>
            <a:r>
              <a:rPr lang="ru-RU" sz="1800" dirty="0">
                <a:latin typeface="Cera Pro" panose="00000500000000000000" pitchFamily="2" charset="0"/>
              </a:rPr>
              <a:t>те, кто учится в начальной школе. Попробуйте рассказать им о предложениях с прямой речью так, чтобы они поняли.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1800" dirty="0">
                <a:latin typeface="Cera Pro" panose="00000500000000000000" pitchFamily="2" charset="0"/>
              </a:rPr>
              <a:t>(Объяснения учеников.)</a:t>
            </a: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dirty="0">
                <a:latin typeface="Cera Pro" panose="00000500000000000000" pitchFamily="2" charset="0"/>
              </a:rPr>
              <a:t>А сейчас узнаем, как усвоили материал ваши ученики </a:t>
            </a:r>
            <a:r>
              <a:rPr lang="ru-RU" sz="1800" dirty="0" smtClean="0">
                <a:latin typeface="Cera Pro" panose="00000500000000000000" pitchFamily="2" charset="0"/>
              </a:rPr>
              <a:t>— </a:t>
            </a:r>
            <a:r>
              <a:rPr lang="ru-RU" sz="1800" dirty="0">
                <a:latin typeface="Cera Pro" panose="00000500000000000000" pitchFamily="2" charset="0"/>
              </a:rPr>
              <a:t>младшие школьники. Задайте им вопросы</a:t>
            </a:r>
            <a:r>
              <a:rPr lang="ru-RU" sz="1800" dirty="0" smtClean="0">
                <a:latin typeface="Cera Pro" panose="00000500000000000000" pitchFamily="2" charset="0"/>
              </a:rPr>
              <a:t>.</a:t>
            </a: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dirty="0" smtClean="0">
                <a:latin typeface="Cera Pro" panose="00000500000000000000" pitchFamily="2" charset="0"/>
              </a:rPr>
              <a:t>Примеры вопросов:</a:t>
            </a:r>
            <a:endParaRPr lang="ru-RU" sz="1800" dirty="0">
              <a:latin typeface="Cera Pro" panose="00000500000000000000" pitchFamily="2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ru-RU" sz="1800" dirty="0">
                <a:latin typeface="Cera Pro" panose="00000500000000000000" pitchFamily="2" charset="0"/>
              </a:rPr>
              <a:t>— Как называется высказывание какого-либо лица, передаваемое дословно? (</a:t>
            </a:r>
            <a:r>
              <a:rPr lang="ru-RU" sz="1800" i="1" dirty="0">
                <a:latin typeface="Cera Pro" panose="00000500000000000000" pitchFamily="2" charset="0"/>
              </a:rPr>
              <a:t>Прямая речь.</a:t>
            </a:r>
            <a:r>
              <a:rPr lang="ru-RU" sz="1800" dirty="0">
                <a:latin typeface="Cera Pro" panose="00000500000000000000" pitchFamily="2" charset="0"/>
              </a:rPr>
              <a:t>)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1800" dirty="0">
                <a:latin typeface="Cera Pro" panose="00000500000000000000" pitchFamily="2" charset="0"/>
              </a:rPr>
              <a:t>— Какими (чьими) словами сопровождается прямая речь? (</a:t>
            </a:r>
            <a:r>
              <a:rPr lang="ru-RU" sz="1800" i="1" dirty="0">
                <a:latin typeface="Cera Pro" panose="00000500000000000000" pitchFamily="2" charset="0"/>
              </a:rPr>
              <a:t>Это слова автора.</a:t>
            </a:r>
            <a:r>
              <a:rPr lang="ru-RU" sz="1800" dirty="0">
                <a:latin typeface="Cera Pro" panose="00000500000000000000" pitchFamily="2" charset="0"/>
              </a:rPr>
              <a:t>)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1800" dirty="0">
                <a:latin typeface="Cera Pro" panose="00000500000000000000" pitchFamily="2" charset="0"/>
              </a:rPr>
              <a:t>— Каково место слов автора в предложении с прямой речью? (</a:t>
            </a:r>
            <a:r>
              <a:rPr lang="ru-RU" sz="1800" i="1" dirty="0">
                <a:latin typeface="Cera Pro" panose="00000500000000000000" pitchFamily="2" charset="0"/>
              </a:rPr>
              <a:t>Слова автора могут стоять и </a:t>
            </a:r>
            <a:r>
              <a:rPr lang="ru-RU" sz="1800" i="1" dirty="0" smtClean="0">
                <a:latin typeface="Cera Pro" panose="00000500000000000000" pitchFamily="2" charset="0"/>
              </a:rPr>
              <a:t>до, и</a:t>
            </a:r>
            <a:r>
              <a:rPr lang="ru-RU" sz="1800" i="1" dirty="0">
                <a:latin typeface="Cera Pro" panose="00000500000000000000" pitchFamily="2" charset="0"/>
              </a:rPr>
              <a:t> после прямой речи.</a:t>
            </a:r>
            <a:r>
              <a:rPr lang="ru-RU" sz="1800" dirty="0">
                <a:latin typeface="Cera Pro" panose="00000500000000000000" pitchFamily="2" charset="0"/>
              </a:rPr>
              <a:t>)</a:t>
            </a: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dirty="0">
                <a:latin typeface="Cera Pro" panose="00000500000000000000" pitchFamily="2" charset="0"/>
              </a:rPr>
              <a:t>Приведём примеры, запишем их на доске и в тетрадях; составим схемы предложений:</a:t>
            </a:r>
          </a:p>
          <a:p>
            <a:pPr marL="0" indent="0">
              <a:spcBef>
                <a:spcPts val="400"/>
              </a:spcBef>
              <a:buClr>
                <a:srgbClr val="4DBD94"/>
              </a:buClr>
              <a:buNone/>
            </a:pPr>
            <a:r>
              <a:rPr lang="ru-RU" sz="1800" i="1" dirty="0">
                <a:latin typeface="Cera Pro" panose="00000500000000000000" pitchFamily="2" charset="0"/>
              </a:rPr>
              <a:t>Позвал однажды царь сыновей своих и говорит им: «Дети мои милые! Пора вам о невестах подумать!»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1800" i="1" dirty="0">
                <a:latin typeface="Cera Pro" panose="00000500000000000000" pitchFamily="2" charset="0"/>
              </a:rPr>
              <a:t>«За кого же нам, батюшка, посвататься?» </a:t>
            </a:r>
            <a:r>
              <a:rPr lang="ru-RU" sz="1800" dirty="0" smtClean="0">
                <a:latin typeface="Cera Pro" panose="00000500000000000000" pitchFamily="2" charset="0"/>
              </a:rPr>
              <a:t>—</a:t>
            </a:r>
            <a:r>
              <a:rPr lang="ru-RU" sz="1800" i="1" dirty="0">
                <a:latin typeface="Cera Pro" panose="00000500000000000000" pitchFamily="2" charset="0"/>
              </a:rPr>
              <a:t> </a:t>
            </a:r>
            <a:r>
              <a:rPr lang="ru-RU" sz="1800" i="1" dirty="0" smtClean="0">
                <a:latin typeface="Cera Pro" panose="00000500000000000000" pitchFamily="2" charset="0"/>
              </a:rPr>
              <a:t>отвечают </a:t>
            </a:r>
            <a:r>
              <a:rPr lang="ru-RU" sz="1800" i="1" dirty="0">
                <a:latin typeface="Cera Pro" panose="00000500000000000000" pitchFamily="2" charset="0"/>
              </a:rPr>
              <a:t>сыновья</a:t>
            </a:r>
            <a:r>
              <a:rPr lang="ru-RU" sz="1800" i="1" dirty="0" smtClean="0">
                <a:latin typeface="Cera Pro" panose="00000500000000000000" pitchFamily="2" charset="0"/>
              </a:rPr>
              <a:t>.</a:t>
            </a:r>
            <a:endParaRPr lang="ru-RU" sz="1800" dirty="0" smtClean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Программа по русскому языку. Прямая речь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01984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917" y="1315995"/>
            <a:ext cx="10567869" cy="52748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Cera Pro" panose="00000500000000000000" pitchFamily="2" charset="0"/>
              </a:rPr>
              <a:t>Работа </a:t>
            </a:r>
            <a:r>
              <a:rPr lang="ru-RU" sz="1800" b="1" dirty="0">
                <a:latin typeface="Cera Pro" panose="00000500000000000000" pitchFamily="2" charset="0"/>
              </a:rPr>
              <a:t>по речевому </a:t>
            </a:r>
            <a:r>
              <a:rPr lang="ru-RU" sz="1800" b="1" dirty="0" smtClean="0">
                <a:latin typeface="Cera Pro" panose="00000500000000000000" pitchFamily="2" charset="0"/>
              </a:rPr>
              <a:t>этикету (см. ПШУ, урок 18)</a:t>
            </a:r>
            <a:endParaRPr lang="ru-RU" sz="18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1800" b="1" i="1" dirty="0" smtClean="0">
                <a:latin typeface="Cera Pro" panose="00000500000000000000" pitchFamily="2" charset="0"/>
              </a:rPr>
              <a:t>Задание</a:t>
            </a:r>
            <a:r>
              <a:rPr lang="ru-RU" sz="1800" b="1" i="1" dirty="0">
                <a:latin typeface="Cera Pro" panose="00000500000000000000" pitchFamily="2" charset="0"/>
              </a:rPr>
              <a:t>. </a:t>
            </a:r>
            <a:r>
              <a:rPr lang="ru-RU" sz="1800" dirty="0">
                <a:latin typeface="Cera Pro" panose="00000500000000000000" pitchFamily="2" charset="0"/>
              </a:rPr>
              <a:t>Прочитайте диалог, записанный на доске. Какие правила речевого этикета нарушены в этом диалоге? Исправьте диалог в соответствии с этими правилами.</a:t>
            </a:r>
          </a:p>
          <a:p>
            <a:pPr marL="0" indent="0">
              <a:buNone/>
            </a:pPr>
            <a:r>
              <a:rPr lang="ru-RU" sz="1800" dirty="0">
                <a:latin typeface="Cera Pro" panose="00000500000000000000" pitchFamily="2" charset="0"/>
              </a:rPr>
              <a:t>— Алло! Мне Витю.</a:t>
            </a:r>
          </a:p>
          <a:p>
            <a:pPr marL="0" indent="0">
              <a:buNone/>
            </a:pPr>
            <a:r>
              <a:rPr lang="ru-RU" sz="1800" dirty="0">
                <a:latin typeface="Cera Pro" panose="00000500000000000000" pitchFamily="2" charset="0"/>
              </a:rPr>
              <a:t>— Алло</a:t>
            </a:r>
            <a:r>
              <a:rPr lang="ru-RU" sz="1800" dirty="0" smtClean="0">
                <a:latin typeface="Cera Pro" panose="00000500000000000000" pitchFamily="2" charset="0"/>
              </a:rPr>
              <a:t>!</a:t>
            </a:r>
          </a:p>
          <a:p>
            <a:pPr marL="0" indent="0">
              <a:buNone/>
            </a:pPr>
            <a:r>
              <a:rPr lang="ru-RU" sz="1800" dirty="0" smtClean="0">
                <a:latin typeface="Cera Pro" panose="00000500000000000000" pitchFamily="2" charset="0"/>
              </a:rPr>
              <a:t>— </a:t>
            </a:r>
            <a:r>
              <a:rPr lang="ru-RU" sz="1800" dirty="0">
                <a:latin typeface="Cera Pro" panose="00000500000000000000" pitchFamily="2" charset="0"/>
              </a:rPr>
              <a:t>Ну, ты как?</a:t>
            </a:r>
          </a:p>
          <a:p>
            <a:pPr marL="0" indent="0">
              <a:buNone/>
            </a:pPr>
            <a:r>
              <a:rPr lang="ru-RU" sz="1800" dirty="0">
                <a:latin typeface="Cera Pro" panose="00000500000000000000" pitchFamily="2" charset="0"/>
              </a:rPr>
              <a:t>— Нормально, а ты? </a:t>
            </a:r>
          </a:p>
          <a:p>
            <a:pPr marL="0" indent="0">
              <a:buNone/>
            </a:pPr>
            <a:r>
              <a:rPr lang="ru-RU" sz="1800" dirty="0">
                <a:latin typeface="Cera Pro" panose="00000500000000000000" pitchFamily="2" charset="0"/>
              </a:rPr>
              <a:t>— Ничего. Что по русскому задали?</a:t>
            </a:r>
          </a:p>
          <a:p>
            <a:pPr marL="0" indent="0">
              <a:buNone/>
            </a:pPr>
            <a:r>
              <a:rPr lang="ru-RU" sz="1800" dirty="0">
                <a:latin typeface="Cera Pro" panose="00000500000000000000" pitchFamily="2" charset="0"/>
              </a:rPr>
              <a:t>— Составить диалог.</a:t>
            </a:r>
          </a:p>
          <a:p>
            <a:pPr marL="0" indent="0">
              <a:buNone/>
            </a:pPr>
            <a:r>
              <a:rPr lang="ru-RU" sz="1800" dirty="0">
                <a:latin typeface="Cera Pro" panose="00000500000000000000" pitchFamily="2" charset="0"/>
              </a:rPr>
              <a:t>— А ты составил?</a:t>
            </a:r>
          </a:p>
          <a:p>
            <a:pPr marL="0" indent="0">
              <a:buNone/>
            </a:pPr>
            <a:r>
              <a:rPr lang="ru-RU" sz="1800" dirty="0">
                <a:latin typeface="Cera Pro" panose="00000500000000000000" pitchFamily="2" charset="0"/>
              </a:rPr>
              <a:t>— Нет. Я не знаю, что писать</a:t>
            </a:r>
            <a:r>
              <a:rPr lang="ru-RU" sz="1800" dirty="0" smtClean="0">
                <a:latin typeface="Cera Pro" panose="00000500000000000000" pitchFamily="2" charset="0"/>
              </a:rPr>
              <a:t>.</a:t>
            </a:r>
            <a:endParaRPr lang="ru-RU" sz="18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1800" dirty="0">
                <a:latin typeface="Cera Pro" panose="00000500000000000000" pitchFamily="2" charset="0"/>
              </a:rPr>
              <a:t>— И я не знаю</a:t>
            </a:r>
            <a:r>
              <a:rPr lang="ru-RU" sz="1800" dirty="0" smtClean="0">
                <a:latin typeface="Cera Pro" panose="00000500000000000000" pitchFamily="2" charset="0"/>
              </a:rPr>
              <a:t>.</a:t>
            </a:r>
            <a:endParaRPr lang="ru-RU" sz="18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Диалог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55393" y="3765124"/>
            <a:ext cx="62960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Cera Pro" panose="00000500000000000000" pitchFamily="2" charset="0"/>
              </a:rPr>
              <a:t>Комментарий</a:t>
            </a:r>
          </a:p>
          <a:p>
            <a:r>
              <a:rPr lang="ru-RU" dirty="0">
                <a:latin typeface="Cera Pro" panose="00000500000000000000" pitchFamily="2" charset="0"/>
              </a:rPr>
              <a:t>Прежде всего необходимо поздороваться и вежливо попросить позвать к телефону того, кто вам нужен, и с ним тоже надо поздороваться. Товарищу можно сказать «Привет!», взрослому </a:t>
            </a:r>
            <a:r>
              <a:rPr lang="ru-RU" dirty="0" smtClean="0">
                <a:latin typeface="Cera Pro" panose="00000500000000000000" pitchFamily="2" charset="0"/>
              </a:rPr>
              <a:t>человеку </a:t>
            </a:r>
            <a:r>
              <a:rPr lang="ru-RU" dirty="0">
                <a:latin typeface="Cera Pro" panose="00000500000000000000" pitchFamily="2" charset="0"/>
              </a:rPr>
              <a:t>—</a:t>
            </a:r>
            <a:r>
              <a:rPr lang="ru-RU" dirty="0" smtClean="0">
                <a:latin typeface="Cera Pro" panose="00000500000000000000" pitchFamily="2" charset="0"/>
              </a:rPr>
              <a:t> </a:t>
            </a:r>
            <a:r>
              <a:rPr lang="ru-RU" dirty="0">
                <a:latin typeface="Cera Pro" panose="00000500000000000000" pitchFamily="2" charset="0"/>
              </a:rPr>
              <a:t>«Здравствуйте!» или «Добрый день (вечер)». Содержание разговора и есть </a:t>
            </a:r>
            <a:r>
              <a:rPr lang="ru-RU" dirty="0" smtClean="0">
                <a:latin typeface="Cera Pro" panose="00000500000000000000" pitchFamily="2" charset="0"/>
              </a:rPr>
              <a:t>диалог, хотя </a:t>
            </a:r>
            <a:r>
              <a:rPr lang="ru-RU" dirty="0">
                <a:latin typeface="Cera Pro" panose="00000500000000000000" pitchFamily="2" charset="0"/>
              </a:rPr>
              <a:t>его участники этого не поняли. Старайтесь избегать ничего не значащих выражений (нормально, ничего). </a:t>
            </a:r>
          </a:p>
        </p:txBody>
      </p:sp>
      <p:pic>
        <p:nvPicPr>
          <p:cNvPr id="10242" name="Picture 2" descr="C:\Users\sakha\Downloads\те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7" y="2359027"/>
            <a:ext cx="2221704" cy="141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5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76938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917" y="1269580"/>
            <a:ext cx="8147477" cy="49073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В разделе «Текст» вводится понятие «Функционально-смысловые типы речи</a:t>
            </a:r>
            <a:r>
              <a:rPr lang="ru-RU" sz="2000" dirty="0" smtClean="0">
                <a:latin typeface="Cera Pro" panose="00000500000000000000" pitchFamily="2" charset="0"/>
              </a:rPr>
              <a:t>»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(</a:t>
            </a:r>
            <a:r>
              <a:rPr lang="ru-RU" sz="2000" dirty="0">
                <a:latin typeface="Cera Pro" panose="00000500000000000000" pitchFamily="2" charset="0"/>
              </a:rPr>
              <a:t>см. ПШУ, урок 27).</a:t>
            </a:r>
          </a:p>
          <a:p>
            <a:pPr>
              <a:buClr>
                <a:srgbClr val="4DBD94"/>
              </a:buClr>
            </a:pPr>
            <a:r>
              <a:rPr lang="ru-RU" sz="2000" dirty="0">
                <a:latin typeface="Cera Pro" panose="00000500000000000000" pitchFamily="2" charset="0"/>
              </a:rPr>
              <a:t>Попытаемся представить себе, какие картины запечатлелись в </a:t>
            </a:r>
            <a:r>
              <a:rPr lang="ru-RU" sz="2000" dirty="0" smtClean="0">
                <a:latin typeface="Cera Pro" panose="00000500000000000000" pitchFamily="2" charset="0"/>
              </a:rPr>
              <a:t>памяти после </a:t>
            </a:r>
            <a:r>
              <a:rPr lang="ru-RU" sz="2000" dirty="0">
                <a:latin typeface="Cera Pro" panose="00000500000000000000" pitchFamily="2" charset="0"/>
              </a:rPr>
              <a:t>прочтения текста. Что вы можете вспомнить, мысленно обрисовать, представить в виде </a:t>
            </a:r>
            <a:r>
              <a:rPr lang="ru-RU" sz="2000" dirty="0" smtClean="0">
                <a:latin typeface="Cera Pro" panose="00000500000000000000" pitchFamily="2" charset="0"/>
              </a:rPr>
              <a:t>фотографии?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Если </a:t>
            </a:r>
            <a:r>
              <a:rPr lang="ru-RU" sz="2000" dirty="0">
                <a:latin typeface="Cera Pro" panose="00000500000000000000" pitchFamily="2" charset="0"/>
              </a:rPr>
              <a:t>память «сфотографировала», зафиксировала образы, которые мы можем описать, перед нами </a:t>
            </a:r>
            <a:r>
              <a:rPr lang="ru-RU" sz="2000" b="1" i="1" dirty="0">
                <a:latin typeface="Cera Pro" panose="00000500000000000000" pitchFamily="2" charset="0"/>
              </a:rPr>
              <a:t>описание</a:t>
            </a:r>
            <a:r>
              <a:rPr lang="ru-RU" sz="2000" dirty="0" smtClean="0">
                <a:latin typeface="Cera Pro" panose="00000500000000000000" pitchFamily="2" charset="0"/>
              </a:rPr>
              <a:t>.</a:t>
            </a:r>
            <a:endParaRPr lang="ru-RU" dirty="0"/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Функционально-смысловые типы речи</a:t>
            </a:r>
            <a:endParaRPr lang="ru-RU" sz="2400" b="1" dirty="0">
              <a:latin typeface="Cera Pro" panose="00000500000000000000" charset="0"/>
            </a:endParaRPr>
          </a:p>
        </p:txBody>
      </p:sp>
      <p:pic>
        <p:nvPicPr>
          <p:cNvPr id="7170" name="Picture 2" descr="C:\Users\sakha\Downloads\природ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589" y="1336952"/>
            <a:ext cx="2982454" cy="510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45616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917" y="1269580"/>
            <a:ext cx="10635883" cy="4907383"/>
          </a:xfrm>
        </p:spPr>
        <p:txBody>
          <a:bodyPr>
            <a:normAutofit/>
          </a:bodyPr>
          <a:lstStyle/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Слово </a:t>
            </a:r>
            <a:r>
              <a:rPr lang="ru-RU" sz="2000" dirty="0">
                <a:latin typeface="Cera Pro" panose="00000500000000000000" pitchFamily="2" charset="0"/>
              </a:rPr>
              <a:t>«повествование» должно рассматриваться не как «рассказ </a:t>
            </a:r>
            <a:r>
              <a:rPr lang="ru-RU" sz="2000" dirty="0" smtClean="0">
                <a:latin typeface="Cera Pro" panose="00000500000000000000" pitchFamily="2" charset="0"/>
              </a:rPr>
              <a:t>вообще,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о</a:t>
            </a:r>
            <a:r>
              <a:rPr lang="ru-RU" sz="2000" dirty="0">
                <a:latin typeface="Cera Pro" panose="00000500000000000000" pitchFamily="2" charset="0"/>
              </a:rPr>
              <a:t> чём-нибудь», а как «рассказ о каких-либо событиях в их </a:t>
            </a:r>
            <a:r>
              <a:rPr lang="en-US" sz="2000" dirty="0" err="1">
                <a:latin typeface="Cera Pro" panose="00000500000000000000" pitchFamily="2" charset="0"/>
              </a:rPr>
              <a:t>временной</a:t>
            </a:r>
            <a:r>
              <a:rPr lang="ru-RU" sz="2000" dirty="0">
                <a:latin typeface="Cera Pro" panose="00000500000000000000" pitchFamily="2" charset="0"/>
              </a:rPr>
              <a:t> последовательности». Этот рассказ можно представить как видео, небольшой кинофильм, в котором картины постоянно меняются. Проверяя, есть ли в тексте сменяющие друг друга события, действия, т. е. </a:t>
            </a:r>
            <a:r>
              <a:rPr lang="ru-RU" sz="2000" b="1" i="1" dirty="0">
                <a:latin typeface="Cera Pro" panose="00000500000000000000" pitchFamily="2" charset="0"/>
              </a:rPr>
              <a:t>повествование</a:t>
            </a:r>
            <a:r>
              <a:rPr lang="ru-RU" sz="2000" dirty="0">
                <a:latin typeface="Cera Pro" panose="00000500000000000000" pitchFamily="2" charset="0"/>
              </a:rPr>
              <a:t>, мы мысленно прокручиваем «киноплёнку» </a:t>
            </a:r>
            <a:r>
              <a:rPr lang="ru-RU" sz="2000" dirty="0" smtClean="0">
                <a:latin typeface="Cera Pro" panose="00000500000000000000" pitchFamily="2" charset="0"/>
              </a:rPr>
              <a:t>памяти</a:t>
            </a:r>
            <a:r>
              <a:rPr lang="ru-RU" sz="2000" dirty="0">
                <a:latin typeface="Cera Pro" panose="00000500000000000000" pitchFamily="2" charset="0"/>
              </a:rPr>
              <a:t>.</a:t>
            </a:r>
            <a:endParaRPr lang="ru-RU" sz="2000" b="1" dirty="0">
              <a:solidFill>
                <a:srgbClr val="C00000"/>
              </a:solidFill>
              <a:latin typeface="Cera Pro" panose="00000500000000000000" pitchFamily="2" charset="0"/>
            </a:endParaRPr>
          </a:p>
          <a:p>
            <a:pPr marL="0" indent="0">
              <a:buNone/>
            </a:pPr>
            <a:endParaRPr lang="ru-RU" sz="20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Функционально-смысловые типы речи</a:t>
            </a:r>
            <a:endParaRPr lang="ru-RU" sz="2400" b="1" dirty="0">
              <a:latin typeface="Cera Pro" panose="00000500000000000000" charset="0"/>
            </a:endParaRPr>
          </a:p>
        </p:txBody>
      </p:sp>
      <p:pic>
        <p:nvPicPr>
          <p:cNvPr id="8194" name="Picture 2" descr="C:\Users\sakha\Downloads\кин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870" y="3264693"/>
            <a:ext cx="511492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07865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918" y="1269580"/>
            <a:ext cx="7125396" cy="4907383"/>
          </a:xfrm>
        </p:spPr>
        <p:txBody>
          <a:bodyPr>
            <a:normAutofit/>
          </a:bodyPr>
          <a:lstStyle/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А</a:t>
            </a:r>
            <a:r>
              <a:rPr lang="ru-RU" sz="2000" dirty="0">
                <a:latin typeface="Cera Pro" panose="00000500000000000000" pitchFamily="2" charset="0"/>
              </a:rPr>
              <a:t> теперь о том, что нельзя представить в образах, запечатлеть как картинки, фотографии, </a:t>
            </a:r>
            <a:r>
              <a:rPr lang="ru-RU" sz="2000" dirty="0" smtClean="0">
                <a:latin typeface="Cera Pro" panose="00000500000000000000" pitchFamily="2" charset="0"/>
              </a:rPr>
              <a:t>единичные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или </a:t>
            </a:r>
            <a:r>
              <a:rPr lang="ru-RU" sz="2000" dirty="0">
                <a:latin typeface="Cera Pro" panose="00000500000000000000" pitchFamily="2" charset="0"/>
              </a:rPr>
              <a:t>сменяющие друг друга, </a:t>
            </a:r>
            <a:r>
              <a:rPr lang="ru-RU" sz="2000" dirty="0" smtClean="0">
                <a:latin typeface="Cera Pro" panose="00000500000000000000" pitchFamily="2" charset="0"/>
              </a:rPr>
              <a:t>— </a:t>
            </a:r>
            <a:r>
              <a:rPr lang="ru-RU" sz="2000" dirty="0">
                <a:latin typeface="Cera Pro" panose="00000500000000000000" pitchFamily="2" charset="0"/>
              </a:rPr>
              <a:t>о рассуждении. </a:t>
            </a:r>
            <a:r>
              <a:rPr lang="ru-RU" sz="2000" b="1" i="1" dirty="0">
                <a:latin typeface="Cera Pro" panose="00000500000000000000" pitchFamily="2" charset="0"/>
              </a:rPr>
              <a:t>Рассуждение</a:t>
            </a:r>
            <a:r>
              <a:rPr lang="ru-RU" sz="2000" dirty="0">
                <a:latin typeface="Cera Pro" panose="00000500000000000000" pitchFamily="2" charset="0"/>
              </a:rPr>
              <a:t> бывает нескольких типов: размышление, объяснение, </a:t>
            </a:r>
            <a:r>
              <a:rPr lang="ru-RU" sz="2000" dirty="0" smtClean="0">
                <a:latin typeface="Cera Pro" panose="00000500000000000000" pitchFamily="2" charset="0"/>
              </a:rPr>
              <a:t>доказательство.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Если </a:t>
            </a:r>
            <a:r>
              <a:rPr lang="ru-RU" sz="2000" dirty="0">
                <a:latin typeface="Cera Pro" panose="00000500000000000000" pitchFamily="2" charset="0"/>
              </a:rPr>
              <a:t>автор размышляет, объясняет что-либо, </a:t>
            </a:r>
            <a:r>
              <a:rPr lang="ru-RU" sz="2000" dirty="0" smtClean="0">
                <a:latin typeface="Cera Pro" panose="00000500000000000000" pitchFamily="2" charset="0"/>
              </a:rPr>
              <a:t>анализирует свои </a:t>
            </a:r>
            <a:r>
              <a:rPr lang="ru-RU" sz="2000" dirty="0">
                <a:latin typeface="Cera Pro" panose="00000500000000000000" pitchFamily="2" charset="0"/>
              </a:rPr>
              <a:t>наблюдения, спорит с воображаемым собеседником, оценивает, выражает свои суждения, доказывает, делает выводы, значит, мы имеем дело с </a:t>
            </a:r>
            <a:r>
              <a:rPr lang="ru-RU" sz="2000" dirty="0" smtClean="0">
                <a:latin typeface="Cera Pro" panose="00000500000000000000" pitchFamily="2" charset="0"/>
              </a:rPr>
              <a:t>рассуждением</a:t>
            </a:r>
            <a:r>
              <a:rPr lang="ru-RU" sz="2000" dirty="0">
                <a:latin typeface="Cera Pro" panose="00000500000000000000" pitchFamily="2" charset="0"/>
              </a:rPr>
              <a:t>.</a:t>
            </a:r>
            <a:endParaRPr lang="ru-RU" sz="2000" b="1" dirty="0">
              <a:solidFill>
                <a:srgbClr val="C00000"/>
              </a:solidFill>
              <a:latin typeface="Cera Pro" panose="00000500000000000000" pitchFamily="2" charset="0"/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При затруднениях с определением типа речи </a:t>
            </a:r>
            <a:r>
              <a:rPr lang="ru-RU" sz="2000" dirty="0" smtClean="0">
                <a:latin typeface="Cera Pro" panose="00000500000000000000" pitchFamily="2" charset="0"/>
              </a:rPr>
              <a:t>надо представить </a:t>
            </a:r>
            <a:r>
              <a:rPr lang="ru-RU" sz="2000" dirty="0">
                <a:latin typeface="Cera Pro" panose="00000500000000000000" pitchFamily="2" charset="0"/>
              </a:rPr>
              <a:t>себе речевую ситуацию: кто говорит, с кем, о чём, где и зачем. Речевая ситуация поможет правильно определить тип речи.</a:t>
            </a: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Функционально-смысловые типы речи</a:t>
            </a:r>
            <a:endParaRPr lang="ru-RU" sz="2400" b="1" dirty="0">
              <a:latin typeface="Cera Pro" panose="00000500000000000000" charset="0"/>
            </a:endParaRPr>
          </a:p>
        </p:txBody>
      </p:sp>
      <p:pic>
        <p:nvPicPr>
          <p:cNvPr id="9218" name="Picture 2" descr="C:\Users\sakha\Downloads\думающий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4" y="1653046"/>
            <a:ext cx="3711909" cy="371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45966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  <a:cs typeface="Times New Roman" panose="02020603050405020304" pitchFamily="18" charset="0"/>
              </a:rPr>
              <a:t>Рассмотрим </a:t>
            </a:r>
            <a:r>
              <a:rPr lang="ru-RU" sz="2000" dirty="0">
                <a:latin typeface="Cera Pro" panose="00000500000000000000" pitchFamily="2" charset="0"/>
                <a:cs typeface="Times New Roman" panose="02020603050405020304" pitchFamily="18" charset="0"/>
              </a:rPr>
              <a:t>особенности подготовки к итоговому собеседованию и к ОГЭ;</a:t>
            </a:r>
          </a:p>
          <a:p>
            <a:pPr lvl="0"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  <a:cs typeface="Times New Roman" panose="02020603050405020304" pitchFamily="18" charset="0"/>
              </a:rPr>
              <a:t>Расскажем </a:t>
            </a:r>
            <a:r>
              <a:rPr lang="ru-RU" sz="2000" dirty="0">
                <a:latin typeface="Cera Pro" panose="00000500000000000000" pitchFamily="2" charset="0"/>
                <a:cs typeface="Times New Roman" panose="02020603050405020304" pitchFamily="18" charset="0"/>
              </a:rPr>
              <a:t>о приёмах и методах, повышающих эффективность </a:t>
            </a:r>
            <a:r>
              <a:rPr lang="ru-RU" sz="2000" dirty="0" smtClean="0">
                <a:latin typeface="Cera Pro" panose="00000500000000000000" pitchFamily="2" charset="0"/>
                <a:cs typeface="Times New Roman" panose="02020603050405020304" pitchFamily="18" charset="0"/>
              </a:rPr>
              <a:t>подготовки</a:t>
            </a:r>
            <a:br>
              <a:rPr lang="ru-RU" sz="2000" dirty="0" smtClean="0">
                <a:latin typeface="Cera Pro" panose="00000500000000000000" pitchFamily="2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Cera Pro" panose="00000500000000000000" pitchFamily="2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latin typeface="Cera Pro" panose="00000500000000000000" pitchFamily="2" charset="0"/>
                <a:cs typeface="Times New Roman" panose="02020603050405020304" pitchFamily="18" charset="0"/>
              </a:rPr>
              <a:t>экзаменам;</a:t>
            </a:r>
          </a:p>
          <a:p>
            <a:pPr lvl="0"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  <a:cs typeface="Times New Roman" panose="02020603050405020304" pitchFamily="18" charset="0"/>
              </a:rPr>
              <a:t>Познакомим </a:t>
            </a:r>
            <a:r>
              <a:rPr lang="ru-RU" sz="2000" dirty="0">
                <a:latin typeface="Cera Pro" panose="00000500000000000000" pitchFamily="2" charset="0"/>
                <a:cs typeface="Times New Roman" panose="02020603050405020304" pitchFamily="18" charset="0"/>
              </a:rPr>
              <a:t>с примерами различных форм работы на уроке для развития устной речи и языковой компетенции учащихся;</a:t>
            </a:r>
          </a:p>
          <a:p>
            <a:pPr lvl="0"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  <a:cs typeface="Times New Roman" panose="02020603050405020304" pitchFamily="18" charset="0"/>
              </a:rPr>
              <a:t>Посоветуем</a:t>
            </a:r>
            <a:r>
              <a:rPr lang="ru-RU" sz="2000" dirty="0">
                <a:latin typeface="Cera Pro" panose="00000500000000000000" pitchFamily="2" charset="0"/>
                <a:cs typeface="Times New Roman" panose="02020603050405020304" pitchFamily="18" charset="0"/>
              </a:rPr>
              <a:t>, как справляться с заданиями-ловушками;</a:t>
            </a:r>
          </a:p>
          <a:p>
            <a:pPr lvl="0"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  <a:cs typeface="Times New Roman" panose="02020603050405020304" pitchFamily="18" charset="0"/>
              </a:rPr>
              <a:t>Дадим </a:t>
            </a:r>
            <a:r>
              <a:rPr lang="ru-RU" sz="2000" dirty="0">
                <a:latin typeface="Cera Pro" panose="00000500000000000000" pitchFamily="2" charset="0"/>
                <a:cs typeface="Times New Roman" panose="02020603050405020304" pitchFamily="18" charset="0"/>
              </a:rPr>
              <a:t>рекомендации по устранению психологических проблем.</a:t>
            </a:r>
          </a:p>
          <a:p>
            <a:endParaRPr lang="ru-RU" dirty="0"/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3" y="743782"/>
            <a:ext cx="845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План </a:t>
            </a:r>
            <a:r>
              <a:rPr lang="ru-RU" sz="2400" b="1" dirty="0" err="1" smtClean="0">
                <a:latin typeface="Cera Pro" panose="00000500000000000000" charset="0"/>
              </a:rPr>
              <a:t>вебинара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51486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0817" y="1300938"/>
            <a:ext cx="10696813" cy="50131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Cera Pro" panose="00000500000000000000" pitchFamily="2" charset="0"/>
              </a:rPr>
              <a:t>В разделе «Функциональные разновидности языка» кратко </a:t>
            </a:r>
            <a:r>
              <a:rPr lang="ru-RU" sz="1800" dirty="0" smtClean="0">
                <a:latin typeface="Cera Pro" panose="00000500000000000000" pitchFamily="2" charset="0"/>
              </a:rPr>
              <a:t>рассматриваются</a:t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все  </a:t>
            </a:r>
            <a:r>
              <a:rPr lang="ru-RU" sz="1800" dirty="0">
                <a:latin typeface="Cera Pro" panose="00000500000000000000" pitchFamily="2" charset="0"/>
              </a:rPr>
              <a:t>функциональные стили и разновидности. Важно понять их основные особенности, сферу применения. Легче всего это сделать на примерах </a:t>
            </a:r>
            <a:r>
              <a:rPr lang="ru-RU" sz="1800" dirty="0" smtClean="0">
                <a:latin typeface="Cera Pro" panose="00000500000000000000" pitchFamily="2" charset="0"/>
              </a:rPr>
              <a:t>(см. ПШУ, урок 35).</a:t>
            </a:r>
            <a:endParaRPr lang="ru-RU" sz="18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1800" b="1" i="1" dirty="0" smtClean="0">
                <a:latin typeface="Cera Pro" panose="00000500000000000000" pitchFamily="2" charset="0"/>
              </a:rPr>
              <a:t>Задание.</a:t>
            </a:r>
            <a:r>
              <a:rPr lang="ru-RU" sz="1800" b="1" dirty="0" smtClean="0">
                <a:latin typeface="Cera Pro" panose="00000500000000000000" pitchFamily="2" charset="0"/>
              </a:rPr>
              <a:t> </a:t>
            </a:r>
            <a:r>
              <a:rPr lang="ru-RU" sz="1800" dirty="0" smtClean="0">
                <a:latin typeface="Cera Pro" panose="00000500000000000000" pitchFamily="2" charset="0"/>
              </a:rPr>
              <a:t>Определите </a:t>
            </a:r>
            <a:r>
              <a:rPr lang="ru-RU" sz="1800" dirty="0">
                <a:latin typeface="Cera Pro" panose="00000500000000000000" pitchFamily="2" charset="0"/>
              </a:rPr>
              <a:t>принадлежность фрагментов текстов к функциональным разновидностям </a:t>
            </a:r>
            <a:r>
              <a:rPr lang="ru-RU" sz="1800" dirty="0" smtClean="0">
                <a:latin typeface="Cera Pro" panose="00000500000000000000" pitchFamily="2" charset="0"/>
              </a:rPr>
              <a:t>языка.</a:t>
            </a:r>
            <a:endParaRPr lang="ru-RU" sz="18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1800" dirty="0">
                <a:latin typeface="Cera Pro" panose="00000500000000000000" pitchFamily="2" charset="0"/>
              </a:rPr>
              <a:t>1) Следует отметить, что английские имена существительные, в отличие от русских, не имеют падежных окончаний. Исключением можно назвать только образование притяжательного падежа у одушевлённых существительных.</a:t>
            </a:r>
          </a:p>
          <a:p>
            <a:pPr marL="0" indent="0">
              <a:buNone/>
            </a:pPr>
            <a:r>
              <a:rPr lang="ru-RU" sz="1800" dirty="0">
                <a:latin typeface="Cera Pro" panose="00000500000000000000" pitchFamily="2" charset="0"/>
              </a:rPr>
              <a:t>2) — Витя, иди ужинать! Всё остынет!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Cera Pro" panose="00000500000000000000" pitchFamily="2" charset="0"/>
              </a:rPr>
              <a:t>— Сейчас, мам!</a:t>
            </a:r>
          </a:p>
          <a:p>
            <a:pPr marL="0" indent="0">
              <a:buNone/>
            </a:pPr>
            <a:r>
              <a:rPr lang="ru-RU" sz="1800" dirty="0">
                <a:latin typeface="Cera Pro" panose="00000500000000000000" pitchFamily="2" charset="0"/>
              </a:rPr>
              <a:t>3) Уж сколько раз твердили миру, что лесть гнусна, вредна, но только всё не </a:t>
            </a:r>
            <a:r>
              <a:rPr lang="ru-RU" sz="1800" dirty="0" smtClean="0">
                <a:latin typeface="Cera Pro" panose="00000500000000000000" pitchFamily="2" charset="0"/>
              </a:rPr>
              <a:t>впрок, и </a:t>
            </a:r>
            <a:r>
              <a:rPr lang="ru-RU" sz="1800" dirty="0">
                <a:latin typeface="Cera Pro" panose="00000500000000000000" pitchFamily="2" charset="0"/>
              </a:rPr>
              <a:t>в сердце льстец всегда отыщет уголок. (И.А. Крылов)</a:t>
            </a:r>
          </a:p>
          <a:p>
            <a:pPr marL="0" indent="0">
              <a:buNone/>
            </a:pPr>
            <a:r>
              <a:rPr lang="ru-RU" sz="1800" dirty="0">
                <a:latin typeface="Cera Pro" panose="00000500000000000000" pitchFamily="2" charset="0"/>
              </a:rPr>
              <a:t>4) Вниманию жильцов: с 5 по 7 сентября </a:t>
            </a:r>
            <a:r>
              <a:rPr lang="ru-RU" sz="1800" dirty="0" smtClean="0">
                <a:latin typeface="Cera Pro" panose="00000500000000000000" pitchFamily="2" charset="0"/>
              </a:rPr>
              <a:t>2025 </a:t>
            </a:r>
            <a:r>
              <a:rPr lang="ru-RU" sz="1800" dirty="0">
                <a:latin typeface="Cera Pro" panose="00000500000000000000" pitchFamily="2" charset="0"/>
              </a:rPr>
              <a:t>года в вашем доме не будет горячей </a:t>
            </a:r>
            <a:r>
              <a:rPr lang="ru-RU" sz="1800" dirty="0" smtClean="0">
                <a:latin typeface="Cera Pro" panose="00000500000000000000" pitchFamily="2" charset="0"/>
              </a:rPr>
              <a:t>воды</a:t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в </a:t>
            </a:r>
            <a:r>
              <a:rPr lang="ru-RU" sz="1800" dirty="0">
                <a:latin typeface="Cera Pro" panose="00000500000000000000" pitchFamily="2" charset="0"/>
              </a:rPr>
              <a:t>связи с ремонтом системы горячего водоснабжения.</a:t>
            </a:r>
          </a:p>
          <a:p>
            <a:pPr marL="0" indent="0">
              <a:buNone/>
            </a:pPr>
            <a:r>
              <a:rPr lang="ru-RU" sz="1800" dirty="0">
                <a:latin typeface="Cera Pro" panose="00000500000000000000" pitchFamily="2" charset="0"/>
              </a:rPr>
              <a:t>5) Книги, картины, документы «говорят» даже тогда, когда молчат люди. Это посредники между поколениями и народами, между различными культурами. Один из самых высоких показателей достоинства народа — это отношение к своему культурному </a:t>
            </a:r>
            <a:r>
              <a:rPr lang="ru-RU" sz="1800" dirty="0" smtClean="0">
                <a:latin typeface="Cera Pro" panose="00000500000000000000" pitchFamily="2" charset="0"/>
              </a:rPr>
              <a:t>наследию. </a:t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Это </a:t>
            </a:r>
            <a:r>
              <a:rPr lang="ru-RU" sz="1800" dirty="0">
                <a:latin typeface="Cera Pro" panose="00000500000000000000" pitchFamily="2" charset="0"/>
              </a:rPr>
              <a:t>и показатель самоуважения... (Д.С. Лихачёв</a:t>
            </a:r>
            <a:r>
              <a:rPr lang="ru-RU" sz="1800" dirty="0" smtClean="0">
                <a:latin typeface="Cera Pro" panose="00000500000000000000" pitchFamily="2" charset="0"/>
              </a:rPr>
              <a:t>)</a:t>
            </a:r>
            <a:endParaRPr lang="ru-RU" sz="18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Функциональные разновидности языка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78505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347" y="1357910"/>
            <a:ext cx="6610764" cy="52294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Cera Pro" panose="00000500000000000000" pitchFamily="2" charset="0"/>
              </a:rPr>
              <a:t>А.С. Пушкин. Фрагмент главы </a:t>
            </a:r>
            <a:r>
              <a:rPr lang="en-US" sz="1800" dirty="0" smtClean="0">
                <a:latin typeface="Cera Pro" panose="00000500000000000000" pitchFamily="2" charset="0"/>
              </a:rPr>
              <a:t>II</a:t>
            </a:r>
            <a:r>
              <a:rPr lang="ru-RU" sz="1800" dirty="0" smtClean="0">
                <a:latin typeface="Cera Pro" panose="00000500000000000000" pitchFamily="2" charset="0"/>
              </a:rPr>
              <a:t> романа «Дубровский»</a:t>
            </a:r>
            <a:endParaRPr lang="en-US" sz="1800" dirty="0" smtClean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Cera Pro" panose="00000500000000000000" pitchFamily="2" charset="0"/>
              </a:rPr>
              <a:t>18</a:t>
            </a:r>
            <a:r>
              <a:rPr lang="ru-RU" sz="1400" dirty="0">
                <a:latin typeface="Cera Pro" panose="00000500000000000000" pitchFamily="2" charset="0"/>
              </a:rPr>
              <a:t>... года октября 27 дня ** уездный суд рассматривал </a:t>
            </a:r>
            <a:r>
              <a:rPr lang="ru-RU" sz="1400" dirty="0" smtClean="0">
                <a:latin typeface="Cera Pro" panose="00000500000000000000" pitchFamily="2" charset="0"/>
              </a:rPr>
              <a:t>дело</a:t>
            </a:r>
            <a:br>
              <a:rPr lang="ru-RU" sz="1400" dirty="0" smtClean="0">
                <a:latin typeface="Cera Pro" panose="00000500000000000000" pitchFamily="2" charset="0"/>
              </a:rPr>
            </a:br>
            <a:r>
              <a:rPr lang="ru-RU" sz="1400" dirty="0" smtClean="0">
                <a:latin typeface="Cera Pro" panose="00000500000000000000" pitchFamily="2" charset="0"/>
              </a:rPr>
              <a:t>о </a:t>
            </a:r>
            <a:r>
              <a:rPr lang="ru-RU" sz="1400" dirty="0">
                <a:latin typeface="Cera Pro" panose="00000500000000000000" pitchFamily="2" charset="0"/>
              </a:rPr>
              <a:t>неправильном владении гвардии поручиком Андреем Гавриловым сыном Дубровским имением, принадлежащим генерал-аншефу </a:t>
            </a:r>
            <a:r>
              <a:rPr lang="ru-RU" sz="1400" dirty="0" err="1">
                <a:latin typeface="Cera Pro" panose="00000500000000000000" pitchFamily="2" charset="0"/>
              </a:rPr>
              <a:t>Кирилу</a:t>
            </a:r>
            <a:r>
              <a:rPr lang="ru-RU" sz="1400" dirty="0">
                <a:latin typeface="Cera Pro" panose="00000500000000000000" pitchFamily="2" charset="0"/>
              </a:rPr>
              <a:t> Петрову сыну Троекурову, состоящим ** губернии в сельце </a:t>
            </a:r>
            <a:r>
              <a:rPr lang="ru-RU" sz="1400" dirty="0" err="1">
                <a:latin typeface="Cera Pro" panose="00000500000000000000" pitchFamily="2" charset="0"/>
              </a:rPr>
              <a:t>Кистеневке</a:t>
            </a:r>
            <a:r>
              <a:rPr lang="ru-RU" sz="1400" dirty="0">
                <a:latin typeface="Cera Pro" panose="00000500000000000000" pitchFamily="2" charset="0"/>
              </a:rPr>
              <a:t>, </a:t>
            </a:r>
            <a:r>
              <a:rPr lang="ru-RU" sz="1400" dirty="0" err="1">
                <a:latin typeface="Cera Pro" panose="00000500000000000000" pitchFamily="2" charset="0"/>
              </a:rPr>
              <a:t>мужеска</a:t>
            </a:r>
            <a:r>
              <a:rPr lang="ru-RU" sz="1400" dirty="0">
                <a:latin typeface="Cera Pro" panose="00000500000000000000" pitchFamily="2" charset="0"/>
              </a:rPr>
              <a:t> пола ** душами, да земли с лугами и угодьями ** десятин. Из коего дела видно: означенный генерал-аншеф Троекуров прошлого 18... года июня 9 дня взошел в сей </a:t>
            </a:r>
            <a:r>
              <a:rPr lang="ru-RU" sz="1400" dirty="0" smtClean="0">
                <a:latin typeface="Cera Pro" panose="00000500000000000000" pitchFamily="2" charset="0"/>
              </a:rPr>
              <a:t>суд с </a:t>
            </a:r>
            <a:r>
              <a:rPr lang="ru-RU" sz="1400" dirty="0">
                <a:latin typeface="Cera Pro" panose="00000500000000000000" pitchFamily="2" charset="0"/>
              </a:rPr>
              <a:t>прошением в том, что покойный его отец, коллежский </a:t>
            </a:r>
            <a:r>
              <a:rPr lang="ru-RU" sz="1400" dirty="0" smtClean="0">
                <a:latin typeface="Cera Pro" panose="00000500000000000000" pitchFamily="2" charset="0"/>
              </a:rPr>
              <a:t>асессор и </a:t>
            </a:r>
            <a:r>
              <a:rPr lang="ru-RU" sz="1400" dirty="0">
                <a:latin typeface="Cera Pro" panose="00000500000000000000" pitchFamily="2" charset="0"/>
              </a:rPr>
              <a:t>кавалер Петр Ефимов сын Троекуров в 17... году августа 14 дня, служивший в то время в ** наместническом правлении провинциальным секретарем, купил из дворян у канцеляриста Фадея Егорова сына Спицына имение, состоящее ** </a:t>
            </a:r>
            <a:r>
              <a:rPr lang="ru-RU" sz="1400" dirty="0" smtClean="0">
                <a:latin typeface="Cera Pro" panose="00000500000000000000" pitchFamily="2" charset="0"/>
              </a:rPr>
              <a:t>округи в </a:t>
            </a:r>
            <a:r>
              <a:rPr lang="ru-RU" sz="1400" dirty="0">
                <a:latin typeface="Cera Pro" panose="00000500000000000000" pitchFamily="2" charset="0"/>
              </a:rPr>
              <a:t>помянутом сельце </a:t>
            </a:r>
            <a:r>
              <a:rPr lang="ru-RU" sz="1400" dirty="0" err="1">
                <a:latin typeface="Cera Pro" panose="00000500000000000000" pitchFamily="2" charset="0"/>
              </a:rPr>
              <a:t>Кистеневке</a:t>
            </a:r>
            <a:r>
              <a:rPr lang="ru-RU" sz="1400" dirty="0">
                <a:latin typeface="Cera Pro" panose="00000500000000000000" pitchFamily="2" charset="0"/>
              </a:rPr>
              <a:t> (которое селение </a:t>
            </a:r>
            <a:r>
              <a:rPr lang="ru-RU" sz="1400" dirty="0" smtClean="0">
                <a:latin typeface="Cera Pro" panose="00000500000000000000" pitchFamily="2" charset="0"/>
              </a:rPr>
              <a:t>тогда по </a:t>
            </a:r>
            <a:r>
              <a:rPr lang="ru-RU" sz="1400" dirty="0">
                <a:latin typeface="Cera Pro" panose="00000500000000000000" pitchFamily="2" charset="0"/>
              </a:rPr>
              <a:t>** ревизии называлось </a:t>
            </a:r>
            <a:r>
              <a:rPr lang="ru-RU" sz="1400" dirty="0" err="1">
                <a:latin typeface="Cera Pro" panose="00000500000000000000" pitchFamily="2" charset="0"/>
              </a:rPr>
              <a:t>Кистеневскими</a:t>
            </a:r>
            <a:r>
              <a:rPr lang="ru-RU" sz="1400" dirty="0">
                <a:latin typeface="Cera Pro" panose="00000500000000000000" pitchFamily="2" charset="0"/>
              </a:rPr>
              <a:t> выселками</a:t>
            </a:r>
            <a:r>
              <a:rPr lang="ru-RU" sz="1400" dirty="0" smtClean="0">
                <a:latin typeface="Cera Pro" panose="00000500000000000000" pitchFamily="2" charset="0"/>
              </a:rPr>
              <a:t>), всего </a:t>
            </a:r>
            <a:r>
              <a:rPr lang="ru-RU" sz="1400" dirty="0">
                <a:latin typeface="Cera Pro" panose="00000500000000000000" pitchFamily="2" charset="0"/>
              </a:rPr>
              <a:t>значащихся по 4-й ревизии </a:t>
            </a:r>
            <a:r>
              <a:rPr lang="ru-RU" sz="1400" dirty="0" err="1">
                <a:latin typeface="Cera Pro" panose="00000500000000000000" pitchFamily="2" charset="0"/>
              </a:rPr>
              <a:t>мужеска</a:t>
            </a:r>
            <a:r>
              <a:rPr lang="ru-RU" sz="1400" dirty="0">
                <a:latin typeface="Cera Pro" panose="00000500000000000000" pitchFamily="2" charset="0"/>
              </a:rPr>
              <a:t> пола ** </a:t>
            </a:r>
            <a:r>
              <a:rPr lang="ru-RU" sz="1400" dirty="0" smtClean="0">
                <a:latin typeface="Cera Pro" panose="00000500000000000000" pitchFamily="2" charset="0"/>
              </a:rPr>
              <a:t>душ со </a:t>
            </a:r>
            <a:r>
              <a:rPr lang="ru-RU" sz="1400" dirty="0">
                <a:latin typeface="Cera Pro" panose="00000500000000000000" pitchFamily="2" charset="0"/>
              </a:rPr>
              <a:t>всем их крестьянским имуществом, усадьбою, с </a:t>
            </a:r>
            <a:r>
              <a:rPr lang="ru-RU" sz="1400" dirty="0" smtClean="0">
                <a:latin typeface="Cera Pro" panose="00000500000000000000" pitchFamily="2" charset="0"/>
              </a:rPr>
              <a:t>пашенною</a:t>
            </a:r>
            <a:br>
              <a:rPr lang="ru-RU" sz="1400" dirty="0" smtClean="0">
                <a:latin typeface="Cera Pro" panose="00000500000000000000" pitchFamily="2" charset="0"/>
              </a:rPr>
            </a:br>
            <a:r>
              <a:rPr lang="ru-RU" sz="1400" dirty="0" smtClean="0">
                <a:latin typeface="Cera Pro" panose="00000500000000000000" pitchFamily="2" charset="0"/>
              </a:rPr>
              <a:t>и </a:t>
            </a:r>
            <a:r>
              <a:rPr lang="ru-RU" sz="1400" dirty="0" err="1">
                <a:latin typeface="Cera Pro" panose="00000500000000000000" pitchFamily="2" charset="0"/>
              </a:rPr>
              <a:t>непашенною</a:t>
            </a:r>
            <a:r>
              <a:rPr lang="ru-RU" sz="1400" dirty="0">
                <a:latin typeface="Cera Pro" panose="00000500000000000000" pitchFamily="2" charset="0"/>
              </a:rPr>
              <a:t> землею, лесами, сенными покосы, рыбными ловли по речке, называемой </a:t>
            </a:r>
            <a:r>
              <a:rPr lang="ru-RU" sz="1400" dirty="0" err="1">
                <a:latin typeface="Cera Pro" panose="00000500000000000000" pitchFamily="2" charset="0"/>
              </a:rPr>
              <a:t>Кистеневке</a:t>
            </a:r>
            <a:r>
              <a:rPr lang="ru-RU" sz="1400" dirty="0">
                <a:latin typeface="Cera Pro" panose="00000500000000000000" pitchFamily="2" charset="0"/>
              </a:rPr>
              <a:t>, и со всеми </a:t>
            </a:r>
            <a:r>
              <a:rPr lang="ru-RU" sz="1400" dirty="0" smtClean="0">
                <a:latin typeface="Cera Pro" panose="00000500000000000000" pitchFamily="2" charset="0"/>
              </a:rPr>
              <a:t>принадлежащими к </a:t>
            </a:r>
            <a:r>
              <a:rPr lang="ru-RU" sz="1400" dirty="0">
                <a:latin typeface="Cera Pro" panose="00000500000000000000" pitchFamily="2" charset="0"/>
              </a:rPr>
              <a:t>оному имению угодьями и господским деревянным </a:t>
            </a:r>
            <a:r>
              <a:rPr lang="ru-RU" sz="1400" dirty="0" smtClean="0">
                <a:latin typeface="Cera Pro" panose="00000500000000000000" pitchFamily="2" charset="0"/>
              </a:rPr>
              <a:t>домом, и </a:t>
            </a:r>
            <a:r>
              <a:rPr lang="ru-RU" sz="1400" dirty="0">
                <a:latin typeface="Cera Pro" panose="00000500000000000000" pitchFamily="2" charset="0"/>
              </a:rPr>
              <a:t>словом всё без остатка, что ему после отца его, из дворян урядника Егора Терентьева сына Спицына по наследству досталось и во владении его было, не оставляя из людей ни </a:t>
            </a:r>
            <a:r>
              <a:rPr lang="ru-RU" sz="1400" dirty="0" err="1">
                <a:latin typeface="Cera Pro" panose="00000500000000000000" pitchFamily="2" charset="0"/>
              </a:rPr>
              <a:t>единыя</a:t>
            </a:r>
            <a:r>
              <a:rPr lang="ru-RU" sz="1400" dirty="0">
                <a:latin typeface="Cera Pro" panose="00000500000000000000" pitchFamily="2" charset="0"/>
              </a:rPr>
              <a:t> </a:t>
            </a:r>
            <a:r>
              <a:rPr lang="ru-RU" sz="1400" dirty="0" smtClean="0">
                <a:latin typeface="Cera Pro" panose="00000500000000000000" pitchFamily="2" charset="0"/>
              </a:rPr>
              <a:t>души, а </a:t>
            </a:r>
            <a:r>
              <a:rPr lang="ru-RU" sz="1400" dirty="0">
                <a:latin typeface="Cera Pro" panose="00000500000000000000" pitchFamily="2" charset="0"/>
              </a:rPr>
              <a:t>из земли ни единого четверика, ценою за 2500 р. на что и купчая в тот же день в ** палате суда и расправы совершена, и </a:t>
            </a:r>
            <a:r>
              <a:rPr lang="ru-RU" sz="1400" dirty="0" smtClean="0">
                <a:latin typeface="Cera Pro" panose="00000500000000000000" pitchFamily="2" charset="0"/>
              </a:rPr>
              <a:t>отец его </a:t>
            </a:r>
            <a:r>
              <a:rPr lang="ru-RU" sz="1400" dirty="0">
                <a:latin typeface="Cera Pro" panose="00000500000000000000" pitchFamily="2" charset="0"/>
              </a:rPr>
              <a:t>тогда же августа в 26-й день ** земским судом введен </a:t>
            </a:r>
            <a:r>
              <a:rPr lang="ru-RU" sz="1400" dirty="0" smtClean="0">
                <a:latin typeface="Cera Pro" panose="00000500000000000000" pitchFamily="2" charset="0"/>
              </a:rPr>
              <a:t>был во </a:t>
            </a:r>
            <a:r>
              <a:rPr lang="ru-RU" sz="1400" dirty="0">
                <a:latin typeface="Cera Pro" panose="00000500000000000000" pitchFamily="2" charset="0"/>
              </a:rPr>
              <a:t>владение и учинен за него отказ.</a:t>
            </a:r>
          </a:p>
          <a:p>
            <a:pPr marL="0" indent="0">
              <a:buNone/>
            </a:pPr>
            <a:endParaRPr lang="ru-RU" sz="1800" dirty="0"/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era Pro" panose="00000500000000000000" charset="0"/>
              </a:rPr>
              <a:t>6</a:t>
            </a:r>
            <a:r>
              <a:rPr lang="ru-RU" sz="2400" b="1" dirty="0" smtClean="0">
                <a:latin typeface="Cera Pro" panose="00000500000000000000" charset="0"/>
              </a:rPr>
              <a:t> класс. Официально-деловой стиль</a:t>
            </a:r>
            <a:endParaRPr lang="ru-RU" sz="2400" b="1" dirty="0">
              <a:latin typeface="Cera Pro" panose="00000500000000000000" charset="0"/>
            </a:endParaRPr>
          </a:p>
        </p:txBody>
      </p:sp>
      <p:pic>
        <p:nvPicPr>
          <p:cNvPr id="4098" name="Picture 2" descr="C:\Users\sakha\Downloads\puski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t="17500" r="31498" b="4843"/>
          <a:stretch/>
        </p:blipFill>
        <p:spPr bwMode="auto">
          <a:xfrm>
            <a:off x="7452845" y="1407319"/>
            <a:ext cx="4135722" cy="50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5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6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48711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8546" y="1290872"/>
            <a:ext cx="10843161" cy="52948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Cera Pro" panose="00000500000000000000" pitchFamily="2" charset="0"/>
              </a:rPr>
              <a:t>В </a:t>
            </a:r>
            <a:r>
              <a:rPr lang="ru-RU" sz="1800" dirty="0">
                <a:latin typeface="Cera Pro" panose="00000500000000000000" pitchFamily="2" charset="0"/>
              </a:rPr>
              <a:t>7 классе углубляется понятие о функциональных разновидностях языка и заканчивается изучение частей речи. Это сложные для восприятия многими школьниками </a:t>
            </a:r>
            <a:r>
              <a:rPr lang="ru-RU" sz="1800" dirty="0" smtClean="0">
                <a:latin typeface="Cera Pro" panose="00000500000000000000" pitchFamily="2" charset="0"/>
              </a:rPr>
              <a:t>причастие</a:t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и деепричастие, слова </a:t>
            </a:r>
            <a:r>
              <a:rPr lang="ru-RU" sz="1800" dirty="0">
                <a:latin typeface="Cera Pro" panose="00000500000000000000" pitchFamily="2" charset="0"/>
              </a:rPr>
              <a:t>категории состояния, производные предлоги и </a:t>
            </a:r>
            <a:r>
              <a:rPr lang="ru-RU" sz="1800" dirty="0" smtClean="0">
                <a:latin typeface="Cera Pro" panose="00000500000000000000" pitchFamily="2" charset="0"/>
              </a:rPr>
              <a:t>союзы.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1800" b="1" i="1" dirty="0" smtClean="0">
                <a:latin typeface="Cera Pro" panose="00000500000000000000" pitchFamily="2" charset="0"/>
              </a:rPr>
              <a:t>Задание. </a:t>
            </a:r>
            <a:r>
              <a:rPr lang="ru-RU" sz="1800" dirty="0" smtClean="0">
                <a:latin typeface="Cera Pro" panose="00000500000000000000" pitchFamily="2" charset="0"/>
              </a:rPr>
              <a:t>Определите </a:t>
            </a:r>
            <a:r>
              <a:rPr lang="ru-RU" sz="1800" dirty="0">
                <a:latin typeface="Cera Pro" panose="00000500000000000000" pitchFamily="2" charset="0"/>
              </a:rPr>
              <a:t>морфологические признаки слов </a:t>
            </a:r>
            <a:r>
              <a:rPr lang="ru-RU" sz="1800" i="1" dirty="0">
                <a:latin typeface="Cera Pro" panose="00000500000000000000" pitchFamily="2" charset="0"/>
              </a:rPr>
              <a:t>устав</a:t>
            </a:r>
            <a:r>
              <a:rPr lang="ru-RU" sz="1800" dirty="0">
                <a:latin typeface="Cera Pro" panose="00000500000000000000" pitchFamily="2" charset="0"/>
              </a:rPr>
              <a:t>,</a:t>
            </a:r>
            <a:r>
              <a:rPr lang="ru-RU" sz="1800" i="1" dirty="0">
                <a:latin typeface="Cera Pro" panose="00000500000000000000" pitchFamily="2" charset="0"/>
              </a:rPr>
              <a:t> неволя</a:t>
            </a:r>
            <a:r>
              <a:rPr lang="ru-RU" sz="1800" dirty="0">
                <a:latin typeface="Cera Pro" panose="00000500000000000000" pitchFamily="2" charset="0"/>
              </a:rPr>
              <a:t>,</a:t>
            </a:r>
            <a:r>
              <a:rPr lang="ru-RU" sz="1800" i="1" dirty="0">
                <a:latin typeface="Cera Pro" panose="00000500000000000000" pitchFamily="2" charset="0"/>
              </a:rPr>
              <a:t> пролив</a:t>
            </a:r>
            <a:r>
              <a:rPr lang="ru-RU" sz="1800" dirty="0">
                <a:latin typeface="Cera Pro" panose="00000500000000000000" pitchFamily="2" charset="0"/>
              </a:rPr>
              <a:t>. Составьте с ними предложения.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1800" b="1" i="1" dirty="0">
                <a:latin typeface="Cera Pro" panose="00000500000000000000" pitchFamily="2" charset="0"/>
              </a:rPr>
              <a:t>Комментарии</a:t>
            </a:r>
            <a:endParaRPr lang="ru-RU" sz="1800" dirty="0">
              <a:latin typeface="Cera Pro" panose="00000500000000000000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Cera Pro" panose="00000500000000000000" pitchFamily="2" charset="0"/>
              </a:rPr>
              <a:t>Сложность </a:t>
            </a:r>
            <a:r>
              <a:rPr lang="ru-RU" sz="1800" dirty="0">
                <a:latin typeface="Cera Pro" panose="00000500000000000000" pitchFamily="2" charset="0"/>
              </a:rPr>
              <a:t>задания заключается в том, что эти слова имеют по крайней мере два значения, в зависимости от контекста. Они могут быть как существительными, так и деепричастиями. Напомним, что такие пары слов называются </a:t>
            </a:r>
            <a:r>
              <a:rPr lang="ru-RU" sz="1800" dirty="0" smtClean="0">
                <a:latin typeface="Cera Pro" panose="00000500000000000000" pitchFamily="2" charset="0"/>
              </a:rPr>
              <a:t>омонимами, а точнее </a:t>
            </a:r>
            <a:r>
              <a:rPr lang="ru-RU" sz="1800" dirty="0">
                <a:latin typeface="Cera Pro" panose="00000500000000000000" pitchFamily="2" charset="0"/>
              </a:rPr>
              <a:t>—</a:t>
            </a:r>
            <a:r>
              <a:rPr lang="ru-RU" sz="1800" dirty="0" smtClean="0">
                <a:latin typeface="Cera Pro" panose="00000500000000000000" pitchFamily="2" charset="0"/>
              </a:rPr>
              <a:t> </a:t>
            </a:r>
            <a:r>
              <a:rPr lang="ru-RU" sz="1800" dirty="0" err="1" smtClean="0">
                <a:latin typeface="Cera Pro" panose="00000500000000000000" pitchFamily="2" charset="0"/>
              </a:rPr>
              <a:t>омоформами</a:t>
            </a:r>
            <a:r>
              <a:rPr lang="ru-RU" sz="1800" dirty="0" smtClean="0">
                <a:latin typeface="Cera Pro" panose="00000500000000000000" pitchFamily="2" charset="0"/>
              </a:rPr>
              <a:t>.</a:t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Вне </a:t>
            </a:r>
            <a:r>
              <a:rPr lang="ru-RU" sz="1800" dirty="0">
                <a:latin typeface="Cera Pro" panose="00000500000000000000" pitchFamily="2" charset="0"/>
              </a:rPr>
              <a:t>контекста, то есть вне конкретной речевой ситуации, мы не можем определить, какое слово перед нами.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1800" b="1" i="1" dirty="0">
                <a:latin typeface="Cera Pro" panose="00000500000000000000" pitchFamily="2" charset="0"/>
              </a:rPr>
              <a:t>Варианты предложений</a:t>
            </a:r>
            <a:endParaRPr lang="ru-RU" sz="1800" dirty="0">
              <a:latin typeface="Cera Pro" panose="00000500000000000000" pitchFamily="2" charset="0"/>
            </a:endParaRPr>
          </a:p>
          <a:p>
            <a:pPr>
              <a:spcBef>
                <a:spcPts val="400"/>
              </a:spcBef>
              <a:buFont typeface="Wingdings" charset="2"/>
              <a:buChar char="ü"/>
            </a:pPr>
            <a:r>
              <a:rPr lang="ru-RU" sz="1800" dirty="0">
                <a:latin typeface="Cera Pro" panose="00000500000000000000" pitchFamily="2" charset="0"/>
              </a:rPr>
              <a:t>Воинский устав довольно строг. </a:t>
            </a:r>
            <a:r>
              <a:rPr lang="ru-RU" sz="1800" dirty="0" smtClean="0">
                <a:latin typeface="Cera Pro" panose="00000500000000000000" pitchFamily="2" charset="0"/>
              </a:rPr>
              <a:t>— </a:t>
            </a:r>
            <a:r>
              <a:rPr lang="ru-RU" sz="1800" dirty="0">
                <a:latin typeface="Cera Pro" panose="00000500000000000000" pitchFamily="2" charset="0"/>
              </a:rPr>
              <a:t>Очень устав за день, я хотел наконец-то отдохнуть.</a:t>
            </a:r>
          </a:p>
          <a:p>
            <a:pPr>
              <a:spcBef>
                <a:spcPts val="400"/>
              </a:spcBef>
              <a:buFont typeface="Wingdings" charset="2"/>
              <a:buChar char="ü"/>
            </a:pPr>
            <a:r>
              <a:rPr lang="ru-RU" sz="1800" dirty="0">
                <a:latin typeface="Cera Pro" panose="00000500000000000000" pitchFamily="2" charset="0"/>
              </a:rPr>
              <a:t>Неволя тяготила пленника, не привыкшего к ограничению свободы. </a:t>
            </a:r>
            <a:r>
              <a:rPr lang="ru-RU" sz="1800" dirty="0" smtClean="0">
                <a:latin typeface="Cera Pro" panose="00000500000000000000" pitchFamily="2" charset="0"/>
              </a:rPr>
              <a:t>— </a:t>
            </a:r>
            <a:r>
              <a:rPr lang="ru-RU" sz="1800" dirty="0">
                <a:latin typeface="Cera Pro" panose="00000500000000000000" pitchFamily="2" charset="0"/>
              </a:rPr>
              <a:t>Неволя </a:t>
            </a:r>
            <a:r>
              <a:rPr lang="ru-RU" sz="1800" dirty="0" smtClean="0">
                <a:latin typeface="Cera Pro" panose="00000500000000000000" pitchFamily="2" charset="0"/>
              </a:rPr>
              <a:t>себя,</a:t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я</a:t>
            </a:r>
            <a:r>
              <a:rPr lang="ru-RU" sz="1800" dirty="0">
                <a:latin typeface="Cera Pro" panose="00000500000000000000" pitchFamily="2" charset="0"/>
              </a:rPr>
              <a:t> всё же принялся за уроки.</a:t>
            </a:r>
          </a:p>
          <a:p>
            <a:pPr>
              <a:spcBef>
                <a:spcPts val="400"/>
              </a:spcBef>
              <a:buFont typeface="Wingdings" charset="2"/>
              <a:buChar char="ü"/>
            </a:pPr>
            <a:r>
              <a:rPr lang="ru-RU" sz="1800" dirty="0">
                <a:latin typeface="Cera Pro" panose="00000500000000000000" pitchFamily="2" charset="0"/>
              </a:rPr>
              <a:t>Пролив Лаперуза отделяет российский остров Сахалин от японского </a:t>
            </a:r>
            <a:r>
              <a:rPr lang="ru-RU" sz="1800" dirty="0" smtClean="0">
                <a:latin typeface="Cera Pro" panose="00000500000000000000" pitchFamily="2" charset="0"/>
              </a:rPr>
              <a:t>острова</a:t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Хоккайдо.</a:t>
            </a:r>
            <a:r>
              <a:rPr lang="ru-RU" sz="1800" dirty="0">
                <a:latin typeface="Cera Pro" panose="00000500000000000000" pitchFamily="2" charset="0"/>
              </a:rPr>
              <a:t> —</a:t>
            </a:r>
            <a:r>
              <a:rPr lang="ru-RU" sz="1800" dirty="0" smtClean="0">
                <a:latin typeface="Cera Pro" panose="00000500000000000000" pitchFamily="2" charset="0"/>
              </a:rPr>
              <a:t> </a:t>
            </a:r>
            <a:r>
              <a:rPr lang="ru-RU" sz="1800" dirty="0">
                <a:latin typeface="Cera Pro" panose="00000500000000000000" pitchFamily="2" charset="0"/>
              </a:rPr>
              <a:t>От неожиданности я вздрогнул, пролив нечаянно чай.</a:t>
            </a:r>
          </a:p>
          <a:p>
            <a:pPr marL="0" indent="0">
              <a:buNone/>
            </a:pPr>
            <a:r>
              <a:rPr lang="ru-RU" sz="1800" dirty="0" smtClean="0">
                <a:latin typeface="Cera Pro" panose="00000500000000000000" pitchFamily="2" charset="0"/>
              </a:rPr>
              <a:t>В</a:t>
            </a:r>
            <a:r>
              <a:rPr lang="ru-RU" sz="1800" dirty="0">
                <a:latin typeface="Cera Pro" panose="00000500000000000000" pitchFamily="2" charset="0"/>
              </a:rPr>
              <a:t> первых предложениях каждой пары данные слова являются именами существительными, во </a:t>
            </a:r>
            <a:r>
              <a:rPr lang="ru-RU" sz="1800" dirty="0" smtClean="0">
                <a:latin typeface="Cera Pro" panose="00000500000000000000" pitchFamily="2" charset="0"/>
              </a:rPr>
              <a:t>вторых </a:t>
            </a:r>
            <a:r>
              <a:rPr lang="ru-RU" sz="1800" dirty="0">
                <a:latin typeface="Cera Pro" panose="00000500000000000000" pitchFamily="2" charset="0"/>
              </a:rPr>
              <a:t>—</a:t>
            </a:r>
            <a:r>
              <a:rPr lang="ru-RU" sz="1800" dirty="0" smtClean="0">
                <a:latin typeface="Cera Pro" panose="00000500000000000000" pitchFamily="2" charset="0"/>
              </a:rPr>
              <a:t> </a:t>
            </a:r>
            <a:r>
              <a:rPr lang="ru-RU" sz="1800" dirty="0">
                <a:latin typeface="Cera Pro" panose="00000500000000000000" pitchFamily="2" charset="0"/>
              </a:rPr>
              <a:t>деепричастиями: </a:t>
            </a:r>
            <a:r>
              <a:rPr lang="ru-RU" sz="1800" i="1" dirty="0" smtClean="0">
                <a:latin typeface="Cera Pro" panose="00000500000000000000" pitchFamily="2" charset="0"/>
              </a:rPr>
              <a:t>устав</a:t>
            </a:r>
            <a:r>
              <a:rPr lang="ru-RU" sz="1800" dirty="0" smtClean="0">
                <a:latin typeface="Cera Pro" panose="00000500000000000000" pitchFamily="2" charset="0"/>
              </a:rPr>
              <a:t> </a:t>
            </a:r>
            <a:r>
              <a:rPr lang="ru-RU" sz="1800" dirty="0">
                <a:latin typeface="Cera Pro" panose="00000500000000000000" pitchFamily="2" charset="0"/>
              </a:rPr>
              <a:t>—</a:t>
            </a:r>
            <a:r>
              <a:rPr lang="ru-RU" sz="1800" i="1" dirty="0" smtClean="0">
                <a:latin typeface="Cera Pro" panose="00000500000000000000" pitchFamily="2" charset="0"/>
              </a:rPr>
              <a:t> </a:t>
            </a:r>
            <a:r>
              <a:rPr lang="ru-RU" sz="1800" dirty="0">
                <a:latin typeface="Cera Pro" panose="00000500000000000000" pitchFamily="2" charset="0"/>
              </a:rPr>
              <a:t>совершенного вида, </a:t>
            </a:r>
            <a:r>
              <a:rPr lang="ru-RU" sz="1800" i="1" dirty="0" smtClean="0">
                <a:latin typeface="Cera Pro" panose="00000500000000000000" pitchFamily="2" charset="0"/>
              </a:rPr>
              <a:t>неволя</a:t>
            </a:r>
            <a:r>
              <a:rPr lang="ru-RU" sz="1800" dirty="0" smtClean="0">
                <a:latin typeface="Cera Pro" panose="00000500000000000000" pitchFamily="2" charset="0"/>
              </a:rPr>
              <a:t> </a:t>
            </a:r>
            <a:r>
              <a:rPr lang="ru-RU" sz="1800" dirty="0">
                <a:latin typeface="Cera Pro" panose="00000500000000000000" pitchFamily="2" charset="0"/>
              </a:rPr>
              <a:t>—</a:t>
            </a:r>
            <a:r>
              <a:rPr lang="ru-RU" sz="1800" dirty="0" smtClean="0">
                <a:latin typeface="Cera Pro" panose="00000500000000000000" pitchFamily="2" charset="0"/>
              </a:rPr>
              <a:t> </a:t>
            </a:r>
            <a:r>
              <a:rPr lang="ru-RU" sz="1800" dirty="0">
                <a:latin typeface="Cera Pro" panose="00000500000000000000" pitchFamily="2" charset="0"/>
              </a:rPr>
              <a:t>несовершенного вида, </a:t>
            </a:r>
            <a:r>
              <a:rPr lang="ru-RU" sz="1800" i="1" dirty="0" smtClean="0">
                <a:latin typeface="Cera Pro" panose="00000500000000000000" pitchFamily="2" charset="0"/>
              </a:rPr>
              <a:t>пролив</a:t>
            </a:r>
            <a:r>
              <a:rPr lang="ru-RU" sz="1800" dirty="0" smtClean="0">
                <a:latin typeface="Cera Pro" panose="00000500000000000000" pitchFamily="2" charset="0"/>
              </a:rPr>
              <a:t> </a:t>
            </a:r>
            <a:r>
              <a:rPr lang="ru-RU" sz="1800" dirty="0">
                <a:latin typeface="Cera Pro" panose="00000500000000000000" pitchFamily="2" charset="0"/>
              </a:rPr>
              <a:t>—</a:t>
            </a:r>
            <a:r>
              <a:rPr lang="ru-RU" sz="1800" dirty="0" smtClean="0">
                <a:latin typeface="Cera Pro" panose="00000500000000000000" pitchFamily="2" charset="0"/>
              </a:rPr>
              <a:t> </a:t>
            </a:r>
            <a:r>
              <a:rPr lang="ru-RU" sz="1800" dirty="0">
                <a:latin typeface="Cera Pro" panose="00000500000000000000" pitchFamily="2" charset="0"/>
              </a:rPr>
              <a:t>совершенного вида</a:t>
            </a:r>
            <a:r>
              <a:rPr lang="ru-RU" sz="1800" dirty="0" smtClean="0">
                <a:latin typeface="Cera Pro" panose="00000500000000000000" pitchFamily="2" charset="0"/>
              </a:rPr>
              <a:t>.</a:t>
            </a:r>
            <a:endParaRPr lang="ru-RU" sz="18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7 класс. Причастие, деепричастие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71971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8374" y="2215357"/>
            <a:ext cx="10575426" cy="2456682"/>
          </a:xfrm>
        </p:spPr>
        <p:txBody>
          <a:bodyPr/>
          <a:lstStyle/>
          <a:p>
            <a:pPr>
              <a:buClr>
                <a:srgbClr val="4DBD94"/>
              </a:buClr>
            </a:pPr>
            <a:r>
              <a:rPr lang="ru-RU" sz="2000" i="1" dirty="0">
                <a:latin typeface="Cera Pro" panose="00000500000000000000" pitchFamily="2" charset="0"/>
              </a:rPr>
              <a:t>Только опытный шахматист </a:t>
            </a:r>
            <a:r>
              <a:rPr lang="ru-RU" sz="2000" i="1" dirty="0" smtClean="0">
                <a:latin typeface="Cera Pro" panose="00000500000000000000" pitchFamily="2" charset="0"/>
              </a:rPr>
              <a:t>может</a:t>
            </a:r>
            <a:br>
              <a:rPr lang="ru-RU" sz="2000" i="1" dirty="0" smtClean="0">
                <a:latin typeface="Cera Pro" panose="00000500000000000000" pitchFamily="2" charset="0"/>
              </a:rPr>
            </a:br>
            <a:r>
              <a:rPr lang="ru-RU" sz="2000" i="1" dirty="0" smtClean="0">
                <a:latin typeface="Cera Pro" panose="00000500000000000000" pitchFamily="2" charset="0"/>
              </a:rPr>
              <a:t>играть</a:t>
            </a:r>
            <a:r>
              <a:rPr lang="ru-RU" sz="2000" i="1" dirty="0">
                <a:latin typeface="Cera Pro" panose="00000500000000000000" pitchFamily="2" charset="0"/>
              </a:rPr>
              <a:t>, не смотря на доску</a:t>
            </a:r>
            <a:r>
              <a:rPr lang="ru-RU" sz="2000" dirty="0" smtClean="0">
                <a:latin typeface="Cera Pro" panose="00000500000000000000" pitchFamily="2" charset="0"/>
              </a:rPr>
              <a:t>.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(</a:t>
            </a:r>
            <a:r>
              <a:rPr lang="ru-RU" sz="2000" dirty="0">
                <a:latin typeface="Cera Pro" panose="00000500000000000000" pitchFamily="2" charset="0"/>
              </a:rPr>
              <a:t>деепричастный оборот</a:t>
            </a:r>
            <a:r>
              <a:rPr lang="ru-RU" sz="2000" dirty="0" smtClean="0">
                <a:latin typeface="Cera Pro" panose="00000500000000000000" pitchFamily="2" charset="0"/>
              </a:rPr>
              <a:t>)</a:t>
            </a:r>
            <a:endParaRPr lang="ru-RU" sz="2000" dirty="0" smtClean="0">
              <a:solidFill>
                <a:srgbClr val="C00000"/>
              </a:solidFill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7 класс. Производные предлоги и союзы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1700" y="49418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4DBD94"/>
              </a:buClr>
              <a:buFont typeface="Arial" panose="020B0604020202020204" pitchFamily="34" charset="0"/>
              <a:buChar char="•"/>
            </a:pPr>
            <a:r>
              <a:rPr lang="ru-RU" sz="2000" i="1" dirty="0">
                <a:latin typeface="Cera Pro" panose="00000500000000000000" pitchFamily="2" charset="0"/>
              </a:rPr>
              <a:t>Корабль вышел в море, несмотря на сильный ветер. (производный предлог</a:t>
            </a:r>
            <a:r>
              <a:rPr lang="ru-RU" sz="2000" i="1" dirty="0" smtClean="0">
                <a:latin typeface="Cera Pro" panose="00000500000000000000" pitchFamily="2" charset="0"/>
              </a:rPr>
              <a:t>)</a:t>
            </a:r>
            <a:endParaRPr lang="ru-RU" sz="2000" i="1" dirty="0">
              <a:solidFill>
                <a:srgbClr val="FF0000"/>
              </a:solidFill>
              <a:latin typeface="Cera Pro" panose="00000500000000000000" pitchFamily="2" charset="0"/>
            </a:endParaRPr>
          </a:p>
        </p:txBody>
      </p:sp>
      <p:pic>
        <p:nvPicPr>
          <p:cNvPr id="6147" name="Picture 3" descr="C:\Users\sakha\Downloads\шахматис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1" y="1584842"/>
            <a:ext cx="3901283" cy="259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akha\Downloads\корабло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1" y="4438103"/>
            <a:ext cx="3901283" cy="21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5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6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7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08953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0817" y="1382936"/>
            <a:ext cx="10582983" cy="479402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2000" dirty="0" smtClean="0">
                <a:latin typeface="Cera Pro" panose="00000500000000000000" pitchFamily="2" charset="0"/>
              </a:rPr>
              <a:t>Итоговое </a:t>
            </a:r>
            <a:r>
              <a:rPr lang="ru-RU" sz="2000" dirty="0">
                <a:latin typeface="Cera Pro" panose="00000500000000000000" pitchFamily="2" charset="0"/>
              </a:rPr>
              <a:t>собеседование (не «устное собеседование»! плеоназм</a:t>
            </a:r>
            <a:r>
              <a:rPr lang="ru-RU" sz="2000" dirty="0" smtClean="0">
                <a:latin typeface="Cera Pro" panose="00000500000000000000" pitchFamily="2" charset="0"/>
              </a:rPr>
              <a:t>) —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по </a:t>
            </a:r>
            <a:r>
              <a:rPr lang="ru-RU" sz="2000" dirty="0">
                <a:latin typeface="Cera Pro" panose="00000500000000000000" pitchFamily="2" charset="0"/>
              </a:rPr>
              <a:t>существу допуск к ОГЭ. </a:t>
            </a:r>
            <a:endParaRPr lang="ru-RU" sz="2000" b="1" dirty="0">
              <a:latin typeface="Cera Pro" panose="00000500000000000000" pitchFamily="2" charset="0"/>
            </a:endParaRPr>
          </a:p>
          <a:p>
            <a:pPr lvl="1">
              <a:buClr>
                <a:srgbClr val="4DBD94"/>
              </a:buClr>
            </a:pPr>
            <a:r>
              <a:rPr lang="ru-RU" sz="2000" dirty="0">
                <a:latin typeface="Cera Pro" panose="00000500000000000000" pitchFamily="2" charset="0"/>
              </a:rPr>
              <a:t>Экзамен проверяет коммуникативные навыки, умение спонтанно говорить. </a:t>
            </a:r>
            <a:r>
              <a:rPr lang="ru-RU" sz="2000" dirty="0" smtClean="0">
                <a:latin typeface="Cera Pro" panose="00000500000000000000" pitchFamily="2" charset="0"/>
              </a:rPr>
              <a:t>Важно </a:t>
            </a:r>
            <a:r>
              <a:rPr lang="ru-RU" sz="2000" dirty="0">
                <a:latin typeface="Cera Pro" panose="00000500000000000000" pitchFamily="2" charset="0"/>
              </a:rPr>
              <a:t>заранее показать структуру и регламент экзамена и критерии оценивания.</a:t>
            </a:r>
            <a:endParaRPr lang="ru-RU" sz="2000" b="1" dirty="0">
              <a:latin typeface="Cera Pro" panose="00000500000000000000" pitchFamily="2" charset="0"/>
            </a:endParaRPr>
          </a:p>
          <a:p>
            <a:pPr lvl="1">
              <a:buClr>
                <a:srgbClr val="4DBD94"/>
              </a:buClr>
            </a:pPr>
            <a:r>
              <a:rPr lang="ru-RU" sz="2000" dirty="0">
                <a:latin typeface="Cera Pro" panose="00000500000000000000" pitchFamily="2" charset="0"/>
              </a:rPr>
              <a:t>В экзамене четыре задания: чтение, пересказ, монолог и </a:t>
            </a:r>
            <a:r>
              <a:rPr lang="ru-RU" sz="2000" dirty="0" smtClean="0">
                <a:latin typeface="Cera Pro" panose="00000500000000000000" pitchFamily="2" charset="0"/>
              </a:rPr>
              <a:t>диалог.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На </a:t>
            </a:r>
            <a:r>
              <a:rPr lang="ru-RU" sz="2000" dirty="0">
                <a:latin typeface="Cera Pro" panose="00000500000000000000" pitchFamily="2" charset="0"/>
              </a:rPr>
              <a:t>всё про всё около 15 минут.</a:t>
            </a:r>
            <a:endParaRPr lang="ru-RU" sz="2000" b="1" dirty="0">
              <a:latin typeface="Cera Pro" panose="00000500000000000000" pitchFamily="2" charset="0"/>
            </a:endParaRPr>
          </a:p>
          <a:p>
            <a:pPr lvl="1">
              <a:buClr>
                <a:srgbClr val="4DBD94"/>
              </a:buClr>
            </a:pPr>
            <a:r>
              <a:rPr lang="ru-RU" sz="2000" dirty="0">
                <a:latin typeface="Cera Pro" panose="00000500000000000000" pitchFamily="2" charset="0"/>
              </a:rPr>
              <a:t>Чтение и пересказ проверяют на одном тексте. Его надо прочитать выразительно и без запинок. Можно поправить себя, если </a:t>
            </a:r>
            <a:r>
              <a:rPr lang="ru-RU" sz="2000" dirty="0" smtClean="0">
                <a:latin typeface="Cera Pro" panose="00000500000000000000" pitchFamily="2" charset="0"/>
              </a:rPr>
              <a:t>ошибся,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в </a:t>
            </a:r>
            <a:r>
              <a:rPr lang="ru-RU" sz="2000" dirty="0">
                <a:latin typeface="Cera Pro" panose="00000500000000000000" pitchFamily="2" charset="0"/>
              </a:rPr>
              <a:t>этом случае ошибку не зачтут.</a:t>
            </a:r>
            <a:endParaRPr lang="ru-RU" sz="2000" b="1" dirty="0">
              <a:latin typeface="Cera Pro" panose="00000500000000000000" pitchFamily="2" charset="0"/>
            </a:endParaRPr>
          </a:p>
          <a:p>
            <a:pPr lvl="1">
              <a:buClr>
                <a:srgbClr val="4DBD94"/>
              </a:buClr>
            </a:pPr>
            <a:r>
              <a:rPr lang="ru-RU" sz="2000" dirty="0">
                <a:latin typeface="Cera Pro" panose="00000500000000000000" pitchFamily="2" charset="0"/>
              </a:rPr>
              <a:t>Монолог из не менее 10 предложений должен быть </a:t>
            </a:r>
            <a:r>
              <a:rPr lang="ru-RU" sz="2000" dirty="0" smtClean="0">
                <a:latin typeface="Cera Pro" panose="00000500000000000000" pitchFamily="2" charset="0"/>
              </a:rPr>
              <a:t>построен на </a:t>
            </a:r>
            <a:r>
              <a:rPr lang="ru-RU" sz="2000" dirty="0">
                <a:latin typeface="Cera Pro" panose="00000500000000000000" pitchFamily="2" charset="0"/>
              </a:rPr>
              <a:t>одном </a:t>
            </a:r>
            <a:r>
              <a:rPr lang="ru-RU" sz="2000" dirty="0" smtClean="0">
                <a:latin typeface="Cera Pro" panose="00000500000000000000" pitchFamily="2" charset="0"/>
              </a:rPr>
              <a:t/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из </a:t>
            </a:r>
            <a:r>
              <a:rPr lang="ru-RU" sz="2000" dirty="0">
                <a:latin typeface="Cera Pro" panose="00000500000000000000" pitchFamily="2" charset="0"/>
              </a:rPr>
              <a:t>типов речи (на выбор): повествование, описание, рассуждение. </a:t>
            </a:r>
            <a:endParaRPr lang="ru-RU" sz="2000" dirty="0" smtClean="0">
              <a:latin typeface="Cera Pro" panose="00000500000000000000" pitchFamily="2" charset="0"/>
            </a:endParaRPr>
          </a:p>
          <a:p>
            <a:pPr lvl="1"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Диалог </a:t>
            </a:r>
            <a:r>
              <a:rPr lang="ru-RU" sz="2000" dirty="0">
                <a:latin typeface="Cera Pro" panose="00000500000000000000" pitchFamily="2" charset="0"/>
              </a:rPr>
              <a:t>ведет экзаменатор — заранее тему не узнать.</a:t>
            </a:r>
          </a:p>
          <a:p>
            <a:endParaRPr lang="ru-RU" sz="20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Итоговое собеседование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68960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7976" y="1259869"/>
            <a:ext cx="11029818" cy="52852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Cera Pro" panose="00000500000000000000" pitchFamily="2" charset="0"/>
              </a:rPr>
              <a:t>1. Чтение</a:t>
            </a:r>
            <a:r>
              <a:rPr lang="ru-RU" sz="1800" dirty="0" smtClean="0">
                <a:latin typeface="Cera Pro" panose="00000500000000000000" pitchFamily="2" charset="0"/>
              </a:rPr>
              <a:t> </a:t>
            </a:r>
            <a:r>
              <a:rPr lang="ru-RU" sz="1800" dirty="0">
                <a:latin typeface="Cera Pro" panose="00000500000000000000" pitchFamily="2" charset="0"/>
              </a:rPr>
              <a:t>вслух текста из четырех абзацев на </a:t>
            </a:r>
            <a:r>
              <a:rPr lang="ru-RU" sz="1800" dirty="0" smtClean="0">
                <a:latin typeface="Cera Pro" panose="00000500000000000000" pitchFamily="2" charset="0"/>
              </a:rPr>
              <a:t>170–200 </a:t>
            </a:r>
            <a:r>
              <a:rPr lang="ru-RU" sz="1800" dirty="0">
                <a:latin typeface="Cera Pro" panose="00000500000000000000" pitchFamily="2" charset="0"/>
              </a:rPr>
              <a:t>слов, посвященного выдающимся российским ученым, изобретателям, космонавтам, писателям, врачам, спортсменам и т. д.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Cera Pro" panose="00000500000000000000" pitchFamily="2" charset="0"/>
              </a:rPr>
              <a:t>За это задание можно получить максимум 3 балла. Его оценивают по трем критериям: интонации, темпу чтения, правильному прочтению слов (за каждый по 1 баллу). </a:t>
            </a:r>
          </a:p>
          <a:p>
            <a:pPr>
              <a:buClr>
                <a:srgbClr val="4DBD94"/>
              </a:buClr>
            </a:pPr>
            <a:r>
              <a:rPr lang="ru-RU" sz="1800" dirty="0">
                <a:latin typeface="Cera Pro" panose="00000500000000000000" pitchFamily="2" charset="0"/>
              </a:rPr>
              <a:t>Возможные ошибки, из-за которых баллы снимут: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arenR"/>
            </a:pPr>
            <a:r>
              <a:rPr lang="ru-RU" sz="1800" dirty="0" smtClean="0">
                <a:latin typeface="Cera Pro" panose="00000500000000000000" pitchFamily="2" charset="0"/>
              </a:rPr>
              <a:t>Интонация </a:t>
            </a:r>
            <a:r>
              <a:rPr lang="ru-RU" sz="1800" dirty="0">
                <a:latin typeface="Cera Pro" panose="00000500000000000000" pitchFamily="2" charset="0"/>
              </a:rPr>
              <a:t>не соответствует знакам. Если предложение </a:t>
            </a:r>
            <a:r>
              <a:rPr lang="ru-RU" sz="1800" dirty="0" smtClean="0">
                <a:latin typeface="Cera Pro" panose="00000500000000000000" pitchFamily="2" charset="0"/>
              </a:rPr>
              <a:t>восклицательное</a:t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или </a:t>
            </a:r>
            <a:r>
              <a:rPr lang="ru-RU" sz="1800" dirty="0">
                <a:latin typeface="Cera Pro" panose="00000500000000000000" pitchFamily="2" charset="0"/>
              </a:rPr>
              <a:t>вопросительное, надо показать это интонационно. Если интонация </a:t>
            </a:r>
            <a:r>
              <a:rPr lang="ru-RU" sz="1800" dirty="0" smtClean="0">
                <a:latin typeface="Cera Pro" panose="00000500000000000000" pitchFamily="2" charset="0"/>
              </a:rPr>
              <a:t>завершающая,</a:t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а </a:t>
            </a:r>
            <a:r>
              <a:rPr lang="ru-RU" sz="1800" dirty="0">
                <a:latin typeface="Cera Pro" panose="00000500000000000000" pitchFamily="2" charset="0"/>
              </a:rPr>
              <a:t>предложение не закончено, </a:t>
            </a:r>
            <a:r>
              <a:rPr lang="ru-RU" sz="1800" dirty="0" smtClean="0">
                <a:latin typeface="Cera Pro" panose="00000500000000000000" pitchFamily="2" charset="0"/>
              </a:rPr>
              <a:t>балл снимут</a:t>
            </a:r>
            <a:r>
              <a:rPr lang="ru-RU" sz="1800" dirty="0">
                <a:latin typeface="Cera Pro" panose="00000500000000000000" pitchFamily="2" charset="0"/>
              </a:rPr>
              <a:t>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arenR"/>
            </a:pPr>
            <a:r>
              <a:rPr lang="ru-RU" sz="1800" dirty="0" smtClean="0">
                <a:latin typeface="Cera Pro" panose="00000500000000000000" pitchFamily="2" charset="0"/>
              </a:rPr>
              <a:t>Нарушение </a:t>
            </a:r>
            <a:r>
              <a:rPr lang="ru-RU" sz="1800" dirty="0">
                <a:latin typeface="Cera Pro" panose="00000500000000000000" pitchFamily="2" charset="0"/>
              </a:rPr>
              <a:t>темпа: слишком быстрое или медленное чтение. Так как на чтение выделяется две минуты, нужно примерно уложиться в них, потренироваться соблюдать оптимальный темп. </a:t>
            </a:r>
            <a:r>
              <a:rPr lang="ru-RU" sz="1800" dirty="0" smtClean="0">
                <a:latin typeface="Cera Pro" panose="00000500000000000000" pitchFamily="2" charset="0"/>
              </a:rPr>
              <a:t/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Это </a:t>
            </a:r>
            <a:r>
              <a:rPr lang="ru-RU" sz="1800" dirty="0">
                <a:latin typeface="Cera Pro" panose="00000500000000000000" pitchFamily="2" charset="0"/>
              </a:rPr>
              <a:t>не чтение на скорость!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arenR"/>
            </a:pPr>
            <a:r>
              <a:rPr lang="ru-RU" sz="1800" dirty="0" smtClean="0">
                <a:latin typeface="Cera Pro" panose="00000500000000000000" pitchFamily="2" charset="0"/>
              </a:rPr>
              <a:t>Ошибки </a:t>
            </a:r>
            <a:r>
              <a:rPr lang="ru-RU" sz="1800" dirty="0">
                <a:latin typeface="Cera Pro" panose="00000500000000000000" pitchFamily="2" charset="0"/>
              </a:rPr>
              <a:t>в произношении слов:</a:t>
            </a:r>
          </a:p>
          <a:p>
            <a:pPr marL="800100" lvl="1" indent="-342900">
              <a:spcBef>
                <a:spcPts val="0"/>
              </a:spcBef>
              <a:buFont typeface="+mj-ea"/>
              <a:buAutoNum type="circleNumDbPlain"/>
            </a:pPr>
            <a:r>
              <a:rPr lang="ru-RU" sz="1600" dirty="0" smtClean="0">
                <a:latin typeface="Cera Pro" panose="00000500000000000000" pitchFamily="2" charset="0"/>
              </a:rPr>
              <a:t>Неправильное </a:t>
            </a:r>
            <a:r>
              <a:rPr lang="ru-RU" sz="1600" dirty="0">
                <a:latin typeface="Cera Pro" panose="00000500000000000000" pitchFamily="2" charset="0"/>
              </a:rPr>
              <a:t>ударение: обращаем особое внимание на проставленные в тексте ударения </a:t>
            </a:r>
            <a:r>
              <a:rPr lang="ru-RU" sz="1600" dirty="0" smtClean="0">
                <a:latin typeface="Cera Pro" panose="00000500000000000000" pitchFamily="2" charset="0"/>
              </a:rPr>
              <a:t/>
            </a:r>
            <a:br>
              <a:rPr lang="ru-RU" sz="1600" dirty="0" smtClean="0">
                <a:latin typeface="Cera Pro" panose="00000500000000000000" pitchFamily="2" charset="0"/>
              </a:rPr>
            </a:br>
            <a:r>
              <a:rPr lang="ru-RU" sz="1600" dirty="0" smtClean="0">
                <a:latin typeface="Cera Pro" panose="00000500000000000000" pitchFamily="2" charset="0"/>
              </a:rPr>
              <a:t>в </a:t>
            </a:r>
            <a:r>
              <a:rPr lang="ru-RU" sz="1600" dirty="0">
                <a:latin typeface="Cera Pro" panose="00000500000000000000" pitchFamily="2" charset="0"/>
              </a:rPr>
              <a:t>именах собственных. </a:t>
            </a:r>
          </a:p>
          <a:p>
            <a:pPr marL="800100" lvl="1" indent="-342900">
              <a:spcBef>
                <a:spcPts val="0"/>
              </a:spcBef>
              <a:buFont typeface="+mj-ea"/>
              <a:buAutoNum type="circleNumDbPlain"/>
            </a:pPr>
            <a:r>
              <a:rPr lang="ru-RU" sz="1600" dirty="0" smtClean="0">
                <a:latin typeface="Cera Pro" panose="00000500000000000000" pitchFamily="2" charset="0"/>
              </a:rPr>
              <a:t>Искажение </a:t>
            </a:r>
            <a:r>
              <a:rPr lang="ru-RU" sz="1600" dirty="0">
                <a:latin typeface="Cera Pro" panose="00000500000000000000" pitchFamily="2" charset="0"/>
              </a:rPr>
              <a:t>слов, в том числе имен собственных: например, «</a:t>
            </a:r>
            <a:r>
              <a:rPr lang="ru-RU" sz="1600" dirty="0" err="1">
                <a:latin typeface="Cera Pro" panose="00000500000000000000" pitchFamily="2" charset="0"/>
              </a:rPr>
              <a:t>Колкапиди</a:t>
            </a:r>
            <a:r>
              <a:rPr lang="ru-RU" sz="1600" dirty="0">
                <a:latin typeface="Cera Pro" panose="00000500000000000000" pitchFamily="2" charset="0"/>
              </a:rPr>
              <a:t>» вместо «</a:t>
            </a:r>
            <a:r>
              <a:rPr lang="ru-RU" sz="1600" dirty="0" err="1">
                <a:latin typeface="Cera Pro" panose="00000500000000000000" pitchFamily="2" charset="0"/>
              </a:rPr>
              <a:t>Колпакиди</a:t>
            </a:r>
            <a:r>
              <a:rPr lang="ru-RU" sz="1600" dirty="0">
                <a:latin typeface="Cera Pro" panose="00000500000000000000" pitchFamily="2" charset="0"/>
              </a:rPr>
              <a:t>» </a:t>
            </a:r>
            <a:r>
              <a:rPr lang="ru-RU" sz="1600" dirty="0" smtClean="0">
                <a:latin typeface="Cera Pro" panose="00000500000000000000" pitchFamily="2" charset="0"/>
              </a:rPr>
              <a:t/>
            </a:r>
            <a:br>
              <a:rPr lang="ru-RU" sz="1600" dirty="0" smtClean="0">
                <a:latin typeface="Cera Pro" panose="00000500000000000000" pitchFamily="2" charset="0"/>
              </a:rPr>
            </a:br>
            <a:r>
              <a:rPr lang="ru-RU" sz="1600" dirty="0" smtClean="0">
                <a:latin typeface="Cera Pro" panose="00000500000000000000" pitchFamily="2" charset="0"/>
              </a:rPr>
              <a:t>(</a:t>
            </a:r>
            <a:r>
              <a:rPr lang="ru-RU" sz="1600" dirty="0">
                <a:latin typeface="Cera Pro" panose="00000500000000000000" pitchFamily="2" charset="0"/>
              </a:rPr>
              <a:t>это фамилия писателя, историка). Инициалы читать не нужно: «А.С. Пушкин» читаем «Пушкин», </a:t>
            </a:r>
            <a:r>
              <a:rPr lang="ru-RU" sz="1600" dirty="0" smtClean="0">
                <a:latin typeface="Cera Pro" panose="00000500000000000000" pitchFamily="2" charset="0"/>
              </a:rPr>
              <a:t/>
            </a:r>
            <a:br>
              <a:rPr lang="ru-RU" sz="1600" dirty="0" smtClean="0">
                <a:latin typeface="Cera Pro" panose="00000500000000000000" pitchFamily="2" charset="0"/>
              </a:rPr>
            </a:br>
            <a:r>
              <a:rPr lang="ru-RU" sz="1600" dirty="0" smtClean="0">
                <a:latin typeface="Cera Pro" panose="00000500000000000000" pitchFamily="2" charset="0"/>
              </a:rPr>
              <a:t>за </a:t>
            </a:r>
            <a:r>
              <a:rPr lang="ru-RU" sz="1600" dirty="0">
                <a:latin typeface="Cera Pro" panose="00000500000000000000" pitchFamily="2" charset="0"/>
              </a:rPr>
              <a:t>исключением случаев, когда имя и отчество написаны </a:t>
            </a:r>
            <a:r>
              <a:rPr lang="ru-RU" sz="1600" dirty="0" smtClean="0">
                <a:latin typeface="Cera Pro" panose="00000500000000000000" pitchFamily="2" charset="0"/>
              </a:rPr>
              <a:t>полностью. Если </a:t>
            </a:r>
            <a:r>
              <a:rPr lang="ru-RU" sz="1600" dirty="0">
                <a:latin typeface="Cera Pro" panose="00000500000000000000" pitchFamily="2" charset="0"/>
              </a:rPr>
              <a:t>запнулись, читаем снова, тогда это не ошибка; если не исправились, засчитают искажение.</a:t>
            </a:r>
          </a:p>
          <a:p>
            <a:pPr marL="800100" lvl="1" indent="-342900">
              <a:spcBef>
                <a:spcPts val="0"/>
              </a:spcBef>
              <a:buFont typeface="+mj-ea"/>
              <a:buAutoNum type="circleNumDbPlain"/>
            </a:pPr>
            <a:r>
              <a:rPr lang="ru-RU" sz="1600" dirty="0" smtClean="0">
                <a:latin typeface="Cera Pro" panose="00000500000000000000" pitchFamily="2" charset="0"/>
              </a:rPr>
              <a:t>Грамматические </a:t>
            </a:r>
            <a:r>
              <a:rPr lang="ru-RU" sz="1600" dirty="0">
                <a:latin typeface="Cera Pro" panose="00000500000000000000" pitchFamily="2" charset="0"/>
              </a:rPr>
              <a:t>ошибки при склонении числительных: «с </a:t>
            </a:r>
            <a:r>
              <a:rPr lang="ru-RU" sz="1600" dirty="0" err="1">
                <a:latin typeface="Cera Pro" panose="00000500000000000000" pitchFamily="2" charset="0"/>
              </a:rPr>
              <a:t>двухстами</a:t>
            </a:r>
            <a:r>
              <a:rPr lang="ru-RU" sz="1600" dirty="0">
                <a:latin typeface="Cera Pro" panose="00000500000000000000" pitchFamily="2" charset="0"/>
              </a:rPr>
              <a:t>» </a:t>
            </a:r>
            <a:r>
              <a:rPr lang="ru-RU" sz="1600" dirty="0" smtClean="0">
                <a:latin typeface="Cera Pro" panose="00000500000000000000" pitchFamily="2" charset="0"/>
              </a:rPr>
              <a:t>вместо «с </a:t>
            </a:r>
            <a:r>
              <a:rPr lang="ru-RU" sz="1600" dirty="0">
                <a:latin typeface="Cera Pro" panose="00000500000000000000" pitchFamily="2" charset="0"/>
              </a:rPr>
              <a:t>двумястами». </a:t>
            </a:r>
            <a:r>
              <a:rPr lang="ru-RU" sz="1600" dirty="0" smtClean="0">
                <a:latin typeface="Cera Pro" panose="00000500000000000000" pitchFamily="2" charset="0"/>
              </a:rPr>
              <a:t/>
            </a:r>
            <a:br>
              <a:rPr lang="ru-RU" sz="1600" dirty="0" smtClean="0">
                <a:latin typeface="Cera Pro" panose="00000500000000000000" pitchFamily="2" charset="0"/>
              </a:rPr>
            </a:br>
            <a:r>
              <a:rPr lang="ru-RU" sz="1600" dirty="0" smtClean="0">
                <a:latin typeface="Cera Pro" panose="00000500000000000000" pitchFamily="2" charset="0"/>
              </a:rPr>
              <a:t>Все </a:t>
            </a:r>
            <a:r>
              <a:rPr lang="ru-RU" sz="1600" dirty="0">
                <a:latin typeface="Cera Pro" panose="00000500000000000000" pitchFamily="2" charset="0"/>
              </a:rPr>
              <a:t>числительные читаем в  нужном падеже.</a:t>
            </a:r>
          </a:p>
          <a:p>
            <a:r>
              <a:rPr lang="ru-RU" sz="1800" b="1" dirty="0">
                <a:latin typeface="Cera Pro" panose="00000500000000000000" pitchFamily="2" charset="0"/>
              </a:rPr>
              <a:t>Важно:</a:t>
            </a:r>
            <a:r>
              <a:rPr lang="ru-RU" sz="1800" dirty="0">
                <a:latin typeface="Cera Pro" panose="00000500000000000000" pitchFamily="2" charset="0"/>
              </a:rPr>
              <a:t>  если у ученика есть дефект речи, на оценку он не повлияет.</a:t>
            </a:r>
          </a:p>
          <a:p>
            <a:endParaRPr lang="ru-RU" sz="18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Итоговое собеседование. Первая часть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2794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8374" y="1337593"/>
            <a:ext cx="10575426" cy="48393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latin typeface="Cera Pro" panose="00000500000000000000" pitchFamily="2" charset="0"/>
              </a:rPr>
              <a:t>2.</a:t>
            </a:r>
            <a:r>
              <a:rPr lang="ru-RU" sz="1800" dirty="0">
                <a:latin typeface="Cera Pro" panose="00000500000000000000" pitchFamily="2" charset="0"/>
              </a:rPr>
              <a:t> Подробный </a:t>
            </a:r>
            <a:r>
              <a:rPr lang="ru-RU" sz="1800" b="1" dirty="0">
                <a:latin typeface="Cera Pro" panose="00000500000000000000" pitchFamily="2" charset="0"/>
              </a:rPr>
              <a:t>пересказ</a:t>
            </a:r>
            <a:r>
              <a:rPr lang="ru-RU" sz="1800" dirty="0">
                <a:latin typeface="Cera Pro" panose="00000500000000000000" pitchFamily="2" charset="0"/>
              </a:rPr>
              <a:t> этого же текста с включением цитаты (подготовка 2 </a:t>
            </a:r>
            <a:r>
              <a:rPr lang="ru-RU" sz="1800" dirty="0" smtClean="0">
                <a:latin typeface="Cera Pro" panose="00000500000000000000" pitchFamily="2" charset="0"/>
              </a:rPr>
              <a:t>мин)</a:t>
            </a:r>
            <a:r>
              <a:rPr lang="ru-RU" sz="1800" dirty="0">
                <a:latin typeface="Cera Pro" panose="00000500000000000000" pitchFamily="2" charset="0"/>
              </a:rPr>
              <a:t>.</a:t>
            </a: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dirty="0">
                <a:latin typeface="Cera Pro" panose="00000500000000000000" pitchFamily="2" charset="0"/>
              </a:rPr>
              <a:t>Ученик работает сначала с полем для заметок, записывая ключевые слова, даты, топонимы (названия географических объектов), термины и т. п. (посоветуем сокращать часто встречающиеся имена и фамилии до инициалов); выбирает, в какой части текста можно использовать цитату. Затем пересказывает текст, используя свои заметки и цитируя приведенное высказывание (листок с цитатой остается у ученика). Максимальный </a:t>
            </a:r>
            <a:r>
              <a:rPr lang="ru-RU" sz="1800" dirty="0" smtClean="0">
                <a:latin typeface="Cera Pro" panose="00000500000000000000" pitchFamily="2" charset="0"/>
              </a:rPr>
              <a:t>балл</a:t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за </a:t>
            </a:r>
            <a:r>
              <a:rPr lang="ru-RU" sz="1800" dirty="0">
                <a:latin typeface="Cera Pro" panose="00000500000000000000" pitchFamily="2" charset="0"/>
              </a:rPr>
              <a:t>это задание — 4. </a:t>
            </a: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dirty="0">
                <a:latin typeface="Cera Pro" panose="00000500000000000000" pitchFamily="2" charset="0"/>
              </a:rPr>
              <a:t>Важно передать содержание </a:t>
            </a:r>
            <a:r>
              <a:rPr lang="ru-RU" sz="1800" b="1" dirty="0">
                <a:latin typeface="Cera Pro" panose="00000500000000000000" pitchFamily="2" charset="0"/>
              </a:rPr>
              <a:t>каждой</a:t>
            </a:r>
            <a:r>
              <a:rPr lang="ru-RU" sz="1800" dirty="0">
                <a:latin typeface="Cera Pro" panose="00000500000000000000" pitchFamily="2" charset="0"/>
              </a:rPr>
              <a:t> </a:t>
            </a:r>
            <a:r>
              <a:rPr lang="ru-RU" sz="1800" dirty="0" err="1">
                <a:latin typeface="Cera Pro" panose="00000500000000000000" pitchFamily="2" charset="0"/>
              </a:rPr>
              <a:t>микротемы</a:t>
            </a:r>
            <a:r>
              <a:rPr lang="ru-RU" sz="1800" dirty="0">
                <a:latin typeface="Cera Pro" panose="00000500000000000000" pitchFamily="2" charset="0"/>
              </a:rPr>
              <a:t> (абзаца) текста. Если при пересказе упущена одна </a:t>
            </a:r>
            <a:r>
              <a:rPr lang="ru-RU" sz="1800" dirty="0" err="1">
                <a:latin typeface="Cera Pro" panose="00000500000000000000" pitchFamily="2" charset="0"/>
              </a:rPr>
              <a:t>микротема</a:t>
            </a:r>
            <a:r>
              <a:rPr lang="ru-RU" sz="1800" dirty="0">
                <a:latin typeface="Cera Pro" panose="00000500000000000000" pitchFamily="2" charset="0"/>
              </a:rPr>
              <a:t>, снимут балл. Другие частые ошибки: фактические неточности (неправильная дата или имя, пропуск цитаты, однообразие синтаксических конструкций). Если забыли или не записали дату, можно указать примерную (во второй половине шестидесятых годов) или совсем обойтись без даты. </a:t>
            </a:r>
            <a:endParaRPr lang="ru-RU" sz="1800" dirty="0" smtClean="0">
              <a:latin typeface="Cera Pro" panose="00000500000000000000" pitchFamily="2" charset="0"/>
            </a:endParaRP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dirty="0" smtClean="0">
                <a:latin typeface="Cera Pro" panose="00000500000000000000" pitchFamily="2" charset="0"/>
              </a:rPr>
              <a:t>Многие </a:t>
            </a:r>
            <a:r>
              <a:rPr lang="ru-RU" sz="1800" dirty="0">
                <a:latin typeface="Cera Pro" panose="00000500000000000000" pitchFamily="2" charset="0"/>
              </a:rPr>
              <a:t>забывают о цитате и вообще не используют её при пересказе. Это грозит потерей двух баллов. </a:t>
            </a:r>
          </a:p>
          <a:p>
            <a:pPr marL="0" indent="0">
              <a:buNone/>
            </a:pPr>
            <a:r>
              <a:rPr lang="ru-RU" sz="1800" dirty="0" smtClean="0">
                <a:latin typeface="Cera Pro" panose="00000500000000000000" pitchFamily="2" charset="0"/>
              </a:rPr>
              <a:t>    Цитату </a:t>
            </a:r>
            <a:r>
              <a:rPr lang="ru-RU" sz="1800" dirty="0">
                <a:latin typeface="Cera Pro" panose="00000500000000000000" pitchFamily="2" charset="0"/>
              </a:rPr>
              <a:t>можно привести несколькими способами, </a:t>
            </a:r>
            <a:r>
              <a:rPr lang="ru-RU" sz="1800" b="1" dirty="0">
                <a:latin typeface="Cera Pro" panose="00000500000000000000" pitchFamily="2" charset="0"/>
              </a:rPr>
              <a:t>уместно</a:t>
            </a:r>
            <a:r>
              <a:rPr lang="ru-RU" sz="1800" dirty="0">
                <a:latin typeface="Cera Pro" panose="00000500000000000000" pitchFamily="2" charset="0"/>
              </a:rPr>
              <a:t> вставив её в свой пересказ:</a:t>
            </a:r>
          </a:p>
          <a:p>
            <a:pPr lvl="1">
              <a:spcBef>
                <a:spcPts val="400"/>
              </a:spcBef>
              <a:buClr>
                <a:srgbClr val="4DBD94"/>
              </a:buClr>
              <a:buFont typeface="Wingdings" charset="2"/>
              <a:buChar char="ü"/>
            </a:pPr>
            <a:r>
              <a:rPr lang="ru-RU" sz="1800" dirty="0" smtClean="0">
                <a:latin typeface="Cera Pro" panose="00000500000000000000" pitchFamily="2" charset="0"/>
              </a:rPr>
              <a:t>самый </a:t>
            </a:r>
            <a:r>
              <a:rPr lang="ru-RU" sz="1800" dirty="0">
                <a:latin typeface="Cera Pro" panose="00000500000000000000" pitchFamily="2" charset="0"/>
              </a:rPr>
              <a:t>простой вариант — предложение с прямой речью;</a:t>
            </a:r>
          </a:p>
          <a:p>
            <a:pPr lvl="1">
              <a:spcBef>
                <a:spcPts val="400"/>
              </a:spcBef>
              <a:buClr>
                <a:srgbClr val="4DBD94"/>
              </a:buClr>
              <a:buFont typeface="Wingdings" charset="2"/>
              <a:buChar char="ü"/>
            </a:pPr>
            <a:r>
              <a:rPr lang="ru-RU" sz="1800" dirty="0" smtClean="0">
                <a:latin typeface="Cera Pro" panose="00000500000000000000" pitchFamily="2" charset="0"/>
              </a:rPr>
              <a:t>предложение </a:t>
            </a:r>
            <a:r>
              <a:rPr lang="ru-RU" sz="1800" dirty="0">
                <a:latin typeface="Cera Pro" panose="00000500000000000000" pitchFamily="2" charset="0"/>
              </a:rPr>
              <a:t>с косвенной речью;</a:t>
            </a:r>
          </a:p>
          <a:p>
            <a:pPr lvl="1">
              <a:spcBef>
                <a:spcPts val="400"/>
              </a:spcBef>
              <a:buClr>
                <a:srgbClr val="4DBD94"/>
              </a:buClr>
              <a:buFont typeface="Wingdings" charset="2"/>
              <a:buChar char="ü"/>
            </a:pPr>
            <a:r>
              <a:rPr lang="ru-RU" sz="1800" dirty="0" smtClean="0">
                <a:latin typeface="Cera Pro" panose="00000500000000000000" pitchFamily="2" charset="0"/>
              </a:rPr>
              <a:t>с использованием </a:t>
            </a:r>
            <a:r>
              <a:rPr lang="ru-RU" sz="1800" dirty="0">
                <a:latin typeface="Cera Pro" panose="00000500000000000000" pitchFamily="2" charset="0"/>
              </a:rPr>
              <a:t>вводных слов. </a:t>
            </a: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Итоговое собеседование. Первая часть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05067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6159" y="1395036"/>
            <a:ext cx="10928166" cy="47033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Cera Pro" panose="00000500000000000000" pitchFamily="2" charset="0"/>
              </a:rPr>
              <a:t>Во </a:t>
            </a:r>
            <a:r>
              <a:rPr lang="ru-RU" sz="1800" dirty="0">
                <a:latin typeface="Cera Pro" panose="00000500000000000000" pitchFamily="2" charset="0"/>
              </a:rPr>
              <a:t>второй части ученик выбирает тему и строит монологическое </a:t>
            </a:r>
            <a:r>
              <a:rPr lang="ru-RU" sz="1800" dirty="0" smtClean="0">
                <a:latin typeface="Cera Pro" panose="00000500000000000000" pitchFamily="2" charset="0"/>
              </a:rPr>
              <a:t>высказывание</a:t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не </a:t>
            </a:r>
            <a:r>
              <a:rPr lang="ru-RU" sz="1800" dirty="0">
                <a:latin typeface="Cera Pro" panose="00000500000000000000" pitchFamily="2" charset="0"/>
              </a:rPr>
              <a:t>менее чем из 10 фраз (подготовка — 1 минута, пользоваться черновиком нельзя</a:t>
            </a:r>
            <a:r>
              <a:rPr lang="ru-RU" sz="1800" dirty="0" smtClean="0">
                <a:latin typeface="Cera Pro" panose="00000500000000000000" pitchFamily="2" charset="0"/>
              </a:rPr>
              <a:t>),</a:t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а </a:t>
            </a:r>
            <a:r>
              <a:rPr lang="ru-RU" sz="1800" dirty="0">
                <a:latin typeface="Cera Pro" panose="00000500000000000000" pitchFamily="2" charset="0"/>
              </a:rPr>
              <a:t>затем участвует в диалоге (без подготовки). Фразы считаются по количеству грамматических основ.</a:t>
            </a:r>
          </a:p>
          <a:p>
            <a:pPr marL="0" indent="0">
              <a:buNone/>
            </a:pPr>
            <a:r>
              <a:rPr lang="ru-RU" sz="1800" b="1" dirty="0">
                <a:latin typeface="Cera Pro" panose="00000500000000000000" pitchFamily="2" charset="0"/>
              </a:rPr>
              <a:t>1. Монологическое высказывание</a:t>
            </a:r>
            <a:endParaRPr lang="ru-RU" sz="18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1800" dirty="0">
                <a:latin typeface="Cera Pro" panose="00000500000000000000" pitchFamily="2" charset="0"/>
              </a:rPr>
              <a:t>Чаще всего ученики выбирают описание, но кому-то проще строить </a:t>
            </a:r>
            <a:r>
              <a:rPr lang="ru-RU" sz="1800" dirty="0" smtClean="0">
                <a:latin typeface="Cera Pro" panose="00000500000000000000" pitchFamily="2" charset="0"/>
              </a:rPr>
              <a:t>рассуждение</a:t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или </a:t>
            </a:r>
            <a:r>
              <a:rPr lang="ru-RU" sz="1800" dirty="0">
                <a:latin typeface="Cera Pro" panose="00000500000000000000" pitchFamily="2" charset="0"/>
              </a:rPr>
              <a:t>повествование. К любой теме даются опорные вопросы.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1800" dirty="0">
                <a:latin typeface="Cera Pro" panose="00000500000000000000" pitchFamily="2" charset="0"/>
              </a:rPr>
              <a:t>Главное в монологе — учитывать логику при любом типе речи.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1800" dirty="0">
                <a:latin typeface="Cera Pro" panose="00000500000000000000" pitchFamily="2" charset="0"/>
              </a:rPr>
              <a:t>При </a:t>
            </a:r>
            <a:r>
              <a:rPr lang="ru-RU" sz="1800" b="1" dirty="0">
                <a:latin typeface="Cera Pro" panose="00000500000000000000" pitchFamily="2" charset="0"/>
              </a:rPr>
              <a:t>описании</a:t>
            </a:r>
            <a:r>
              <a:rPr lang="ru-RU" sz="1800" dirty="0">
                <a:latin typeface="Cera Pro" panose="00000500000000000000" pitchFamily="2" charset="0"/>
              </a:rPr>
              <a:t> фотографии примерный план такой (плюс к опорным вопросам к фотографии):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arenR"/>
            </a:pPr>
            <a:r>
              <a:rPr lang="ru-RU" sz="1800" dirty="0" smtClean="0">
                <a:latin typeface="Cera Pro" panose="00000500000000000000" pitchFamily="2" charset="0"/>
              </a:rPr>
              <a:t>общая </a:t>
            </a:r>
            <a:r>
              <a:rPr lang="ru-RU" sz="1800" dirty="0">
                <a:latin typeface="Cera Pro" panose="00000500000000000000" pitchFamily="2" charset="0"/>
              </a:rPr>
              <a:t>характеристика фотографии: «Передо мной фотография, на которой </a:t>
            </a:r>
            <a:r>
              <a:rPr lang="ru-RU" sz="1800" dirty="0" smtClean="0">
                <a:latin typeface="Cera Pro" panose="00000500000000000000" pitchFamily="2" charset="0"/>
              </a:rPr>
              <a:t>изображены…»;</a:t>
            </a:r>
            <a:endParaRPr lang="ru-RU" sz="1800" dirty="0">
              <a:latin typeface="Cera Pro" panose="00000500000000000000" pitchFamily="2" charset="0"/>
            </a:endParaRPr>
          </a:p>
          <a:p>
            <a:pPr marL="342900" indent="-342900">
              <a:spcBef>
                <a:spcPts val="400"/>
              </a:spcBef>
              <a:buFont typeface="+mj-lt"/>
              <a:buAutoNum type="arabicParenR"/>
            </a:pPr>
            <a:r>
              <a:rPr lang="ru-RU" sz="1800" dirty="0" smtClean="0">
                <a:latin typeface="Cera Pro" panose="00000500000000000000" pitchFamily="2" charset="0"/>
              </a:rPr>
              <a:t>главное </a:t>
            </a:r>
            <a:r>
              <a:rPr lang="ru-RU" sz="1800" dirty="0">
                <a:latin typeface="Cera Pro" panose="00000500000000000000" pitchFamily="2" charset="0"/>
              </a:rPr>
              <a:t>в окружении: где, когда, в какое время года сделана фотография, при какой погоде</a:t>
            </a:r>
            <a:r>
              <a:rPr lang="ru-RU" sz="1800" dirty="0" smtClean="0">
                <a:latin typeface="Cera Pro" panose="00000500000000000000" pitchFamily="2" charset="0"/>
              </a:rPr>
              <a:t>; </a:t>
            </a:r>
            <a:r>
              <a:rPr lang="ru-RU" sz="1800" dirty="0">
                <a:latin typeface="Cera Pro" panose="00000500000000000000" pitchFamily="2" charset="0"/>
              </a:rPr>
              <a:t>если это помещение, то какое </a:t>
            </a:r>
            <a:r>
              <a:rPr lang="ru-RU" sz="1800" dirty="0" smtClean="0">
                <a:latin typeface="Cera Pro" panose="00000500000000000000" pitchFamily="2" charset="0"/>
              </a:rPr>
              <a:t>именно;</a:t>
            </a:r>
            <a:endParaRPr lang="ru-RU" sz="1800" dirty="0">
              <a:latin typeface="Cera Pro" panose="00000500000000000000" pitchFamily="2" charset="0"/>
            </a:endParaRPr>
          </a:p>
          <a:p>
            <a:pPr marL="342900" indent="-342900">
              <a:spcBef>
                <a:spcPts val="400"/>
              </a:spcBef>
              <a:buFont typeface="+mj-lt"/>
              <a:buAutoNum type="arabicParenR"/>
            </a:pPr>
            <a:r>
              <a:rPr lang="ru-RU" sz="1800" dirty="0" smtClean="0">
                <a:latin typeface="Cera Pro" panose="00000500000000000000" pitchFamily="2" charset="0"/>
              </a:rPr>
              <a:t>детали</a:t>
            </a:r>
            <a:r>
              <a:rPr lang="ru-RU" sz="1800" dirty="0">
                <a:latin typeface="Cera Pro" panose="00000500000000000000" pitchFamily="2" charset="0"/>
              </a:rPr>
              <a:t>: что видим на переднем плане, на заднем;  значение, цвет, размер деталей, одежда людей и её </a:t>
            </a:r>
            <a:r>
              <a:rPr lang="ru-RU" sz="1800" dirty="0" smtClean="0">
                <a:latin typeface="Cera Pro" panose="00000500000000000000" pitchFamily="2" charset="0"/>
              </a:rPr>
              <a:t>назначение;</a:t>
            </a:r>
            <a:endParaRPr lang="ru-RU" sz="1800" dirty="0">
              <a:latin typeface="Cera Pro" panose="00000500000000000000" pitchFamily="2" charset="0"/>
            </a:endParaRPr>
          </a:p>
          <a:p>
            <a:pPr marL="342900" indent="-342900">
              <a:spcBef>
                <a:spcPts val="400"/>
              </a:spcBef>
              <a:buFont typeface="+mj-lt"/>
              <a:buAutoNum type="arabicParenR"/>
            </a:pPr>
            <a:r>
              <a:rPr lang="ru-RU" sz="1800" dirty="0" smtClean="0">
                <a:latin typeface="Cera Pro" panose="00000500000000000000" pitchFamily="2" charset="0"/>
              </a:rPr>
              <a:t>действия </a:t>
            </a:r>
            <a:r>
              <a:rPr lang="ru-RU" sz="1800" dirty="0">
                <a:latin typeface="Cera Pro" panose="00000500000000000000" pitchFamily="2" charset="0"/>
              </a:rPr>
              <a:t>и эмоции героев на фотографии, а если это пейзаж, описываем </a:t>
            </a:r>
            <a:r>
              <a:rPr lang="ru-RU" sz="1800" dirty="0" smtClean="0">
                <a:latin typeface="Cera Pro" panose="00000500000000000000" pitchFamily="2" charset="0"/>
              </a:rPr>
              <a:t>настроение,</a:t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которое </a:t>
            </a:r>
            <a:r>
              <a:rPr lang="ru-RU" sz="1800" dirty="0">
                <a:latin typeface="Cera Pro" panose="00000500000000000000" pitchFamily="2" charset="0"/>
              </a:rPr>
              <a:t>он </a:t>
            </a:r>
            <a:r>
              <a:rPr lang="ru-RU" sz="1800" dirty="0" smtClean="0">
                <a:latin typeface="Cera Pro" panose="00000500000000000000" pitchFamily="2" charset="0"/>
              </a:rPr>
              <a:t>создаёт;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arenR"/>
            </a:pPr>
            <a:r>
              <a:rPr lang="ru-RU" sz="1800" dirty="0" smtClean="0">
                <a:latin typeface="Cera Pro" panose="00000500000000000000" pitchFamily="2" charset="0"/>
              </a:rPr>
              <a:t>ваше </a:t>
            </a:r>
            <a:r>
              <a:rPr lang="ru-RU" sz="1800" dirty="0">
                <a:latin typeface="Cera Pro" panose="00000500000000000000" pitchFamily="2" charset="0"/>
              </a:rPr>
              <a:t>впечатление от фотографии</a:t>
            </a:r>
            <a:r>
              <a:rPr lang="ru-RU" sz="1800" dirty="0" smtClean="0">
                <a:latin typeface="Cera Pro" panose="00000500000000000000" pitchFamily="2" charset="0"/>
              </a:rPr>
              <a:t>.</a:t>
            </a:r>
            <a:endParaRPr lang="ru-RU" sz="18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Итоговое собеседование. Вторая часть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5424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3716" y="1518962"/>
            <a:ext cx="10530084" cy="4658001"/>
          </a:xfrm>
        </p:spPr>
        <p:txBody>
          <a:bodyPr>
            <a:noAutofit/>
          </a:bodyPr>
          <a:lstStyle/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Примерный </a:t>
            </a:r>
            <a:r>
              <a:rPr lang="ru-RU" sz="2000" dirty="0">
                <a:latin typeface="Cera Pro" panose="00000500000000000000" pitchFamily="2" charset="0"/>
              </a:rPr>
              <a:t>план</a:t>
            </a:r>
            <a:r>
              <a:rPr lang="ru-RU" sz="2000" b="1" dirty="0">
                <a:latin typeface="Cera Pro" panose="00000500000000000000" pitchFamily="2" charset="0"/>
              </a:rPr>
              <a:t> повествования:</a:t>
            </a:r>
            <a:endParaRPr lang="ru-RU" sz="20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1) кратко опишите событие: что происходило, когда, где, кто участвовал;</a:t>
            </a: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2) подготовка к событию;</a:t>
            </a: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3) описание деталей события;</a:t>
            </a: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4) впечатление от события, эмоции после события;</a:t>
            </a: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5) результат события.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Примерный </a:t>
            </a:r>
            <a:r>
              <a:rPr lang="ru-RU" sz="2000" dirty="0">
                <a:latin typeface="Cera Pro" panose="00000500000000000000" pitchFamily="2" charset="0"/>
              </a:rPr>
              <a:t>план</a:t>
            </a:r>
            <a:r>
              <a:rPr lang="ru-RU" sz="2000" b="1" dirty="0">
                <a:latin typeface="Cera Pro" panose="00000500000000000000" pitchFamily="2" charset="0"/>
              </a:rPr>
              <a:t> рассуждения</a:t>
            </a:r>
            <a:r>
              <a:rPr lang="ru-RU" sz="2000" dirty="0">
                <a:latin typeface="Cera Pro" panose="00000500000000000000" pitchFamily="2" charset="0"/>
              </a:rPr>
              <a:t> традиционный: вступление, основная часть, заключение. Важно заявить тезис, далее его аргументировать и подвести </a:t>
            </a:r>
            <a:r>
              <a:rPr lang="ru-RU" sz="2000" dirty="0" smtClean="0">
                <a:latin typeface="Cera Pro" panose="00000500000000000000" pitchFamily="2" charset="0"/>
              </a:rPr>
              <a:t>итог.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В </a:t>
            </a:r>
            <a:r>
              <a:rPr lang="ru-RU" sz="2000" dirty="0">
                <a:latin typeface="Cera Pro" panose="00000500000000000000" pitchFamily="2" charset="0"/>
              </a:rPr>
              <a:t>помощь — вопросы к теме.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Максимальный </a:t>
            </a:r>
            <a:r>
              <a:rPr lang="ru-RU" sz="2000" dirty="0">
                <a:latin typeface="Cera Pro" panose="00000500000000000000" pitchFamily="2" charset="0"/>
              </a:rPr>
              <a:t>балл за монолог — 3. Монолог должен выглядеть как цельное высказывание,  а не иметь вопросно-ответную форму. Вопросы — помощники, вслух их читать не надо. Не забудем, что надо составить не меньше 10 фраз. Лучше для верности немного больше.</a:t>
            </a:r>
          </a:p>
          <a:p>
            <a:endParaRPr lang="ru-RU" sz="20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Итоговое собеседование. Вторая часть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71990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1125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latin typeface="Cera Pro" panose="00000500000000000000" pitchFamily="2" charset="0"/>
              </a:rPr>
              <a:t>2. Диалог</a:t>
            </a:r>
            <a:endParaRPr lang="ru-RU" sz="20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Cera Pro" panose="00000500000000000000" pitchFamily="2" charset="0"/>
              </a:rPr>
              <a:t>Экзаменатор </a:t>
            </a:r>
            <a:r>
              <a:rPr lang="ru-RU" sz="2000" dirty="0">
                <a:latin typeface="Cera Pro" panose="00000500000000000000" pitchFamily="2" charset="0"/>
              </a:rPr>
              <a:t>задает вопросы, которые записаны у него на карточке. Ученик должен без подготовки ответить на три вопроса, хотя их может быть больше. Важно отвечать не односложно, давать развёрнутые, полные ответы. Если </a:t>
            </a:r>
            <a:r>
              <a:rPr lang="ru-RU" sz="2000" dirty="0" smtClean="0">
                <a:latin typeface="Cera Pro" panose="00000500000000000000" pitchFamily="2" charset="0"/>
              </a:rPr>
              <a:t>ученик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не </a:t>
            </a:r>
            <a:r>
              <a:rPr lang="ru-RU" sz="2000" dirty="0">
                <a:latin typeface="Cera Pro" panose="00000500000000000000" pitchFamily="2" charset="0"/>
              </a:rPr>
              <a:t>справляется, собеседник может задать ему наводящие вопросы.</a:t>
            </a:r>
          </a:p>
          <a:p>
            <a:pPr marL="0" indent="0">
              <a:buNone/>
            </a:pPr>
            <a:r>
              <a:rPr lang="ru-RU" sz="2000" dirty="0" smtClean="0">
                <a:latin typeface="Cera Pro" panose="00000500000000000000" pitchFamily="2" charset="0"/>
              </a:rPr>
              <a:t>Максимальный </a:t>
            </a:r>
            <a:r>
              <a:rPr lang="ru-RU" sz="2000" dirty="0">
                <a:latin typeface="Cera Pro" panose="00000500000000000000" pitchFamily="2" charset="0"/>
              </a:rPr>
              <a:t>балл за диалог — 2</a:t>
            </a:r>
            <a:r>
              <a:rPr lang="ru-RU" sz="2000" dirty="0" smtClean="0">
                <a:latin typeface="Cera Pro" panose="00000500000000000000" pitchFamily="2" charset="0"/>
              </a:rPr>
              <a:t>.</a:t>
            </a:r>
            <a:endParaRPr lang="ru-RU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4" name="Picture 2" descr="C:\Users\sakha\Downloads\собес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66" y="3429000"/>
            <a:ext cx="4419003" cy="331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Итоговое собеседование</a:t>
            </a:r>
            <a:r>
              <a:rPr lang="ru-RU" sz="2400" b="1" smtClean="0">
                <a:latin typeface="Cera Pro" panose="00000500000000000000" charset="0"/>
              </a:rPr>
              <a:t>. </a:t>
            </a:r>
            <a:r>
              <a:rPr lang="ru-RU" sz="2400" b="1" smtClean="0">
                <a:latin typeface="Cera Pro" panose="00000500000000000000" charset="0"/>
              </a:rPr>
              <a:t>Вторая </a:t>
            </a:r>
            <a:r>
              <a:rPr lang="ru-RU" sz="2400" b="1" dirty="0" smtClean="0">
                <a:latin typeface="Cera Pro" panose="00000500000000000000" charset="0"/>
              </a:rPr>
              <a:t>часть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9208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227259" y="857398"/>
            <a:ext cx="5727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era Pro" panose="00000500000000000000" pitchFamily="50" charset="0"/>
                <a:ea typeface="Fashion Fetish Outline" panose="02000000000000000000" pitchFamily="2" charset="-128"/>
              </a:rPr>
              <a:t>В помощь школьному учителю</a:t>
            </a:r>
            <a:r>
              <a:rPr lang="ru-RU" sz="2800" b="1" dirty="0" smtClean="0">
                <a:latin typeface="Cera Pro" panose="00000500000000000000" pitchFamily="50" charset="0"/>
                <a:ea typeface="Fashion Fetish Outline" panose="02000000000000000000" pitchFamily="2" charset="-128"/>
              </a:rPr>
              <a:t> </a:t>
            </a:r>
            <a:endParaRPr lang="ru-RU" sz="2800" dirty="0"/>
          </a:p>
        </p:txBody>
      </p:sp>
      <p:grpSp>
        <p:nvGrpSpPr>
          <p:cNvPr id="18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19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21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Рисунок 2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5" y="2051560"/>
            <a:ext cx="2259503" cy="3551956"/>
          </a:xfrm>
          <a:prstGeom prst="rect">
            <a:avLst/>
          </a:prstGeom>
          <a:noFill/>
          <a:ln>
            <a:solidFill>
              <a:srgbClr val="4DBD94"/>
            </a:solidFill>
          </a:ln>
          <a:effectLst>
            <a:outerShdw blurRad="304800" dist="50800" dir="5400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28" name="Рисунок 2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9" y="2065471"/>
            <a:ext cx="2112854" cy="3551958"/>
          </a:xfrm>
          <a:prstGeom prst="rect">
            <a:avLst/>
          </a:prstGeom>
          <a:noFill/>
          <a:ln>
            <a:solidFill>
              <a:srgbClr val="4DBD94"/>
            </a:solidFill>
          </a:ln>
          <a:effectLst>
            <a:outerShdw blurRad="304800" dist="50800" dir="5400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34" y="2065471"/>
            <a:ext cx="2189015" cy="3551956"/>
          </a:xfrm>
          <a:prstGeom prst="rect">
            <a:avLst/>
          </a:prstGeom>
          <a:noFill/>
          <a:ln w="9525">
            <a:solidFill>
              <a:srgbClr val="4DBD94"/>
            </a:solidFill>
            <a:miter lim="800000"/>
            <a:headEnd/>
            <a:tailEnd/>
          </a:ln>
          <a:effectLst>
            <a:outerShdw blurRad="304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505" y="2065472"/>
            <a:ext cx="2215753" cy="3545204"/>
          </a:xfrm>
          <a:prstGeom prst="rect">
            <a:avLst/>
          </a:prstGeom>
          <a:noFill/>
          <a:ln w="9525">
            <a:solidFill>
              <a:srgbClr val="4DBD94"/>
            </a:solidFill>
            <a:miter lim="800000"/>
            <a:headEnd/>
            <a:tailEnd/>
          </a:ln>
          <a:effectLst>
            <a:outerShdw blurRad="304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87" y="2065471"/>
            <a:ext cx="2259503" cy="3551956"/>
          </a:xfrm>
          <a:prstGeom prst="rect">
            <a:avLst/>
          </a:prstGeom>
          <a:noFill/>
          <a:ln w="9525">
            <a:solidFill>
              <a:srgbClr val="4DBD94"/>
            </a:solidFill>
            <a:miter lim="800000"/>
            <a:headEnd/>
            <a:tailEnd/>
          </a:ln>
          <a:effectLst>
            <a:outerShdw blurRad="304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5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6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7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8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9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0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1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2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3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4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5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6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7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8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9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0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1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2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3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4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5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00786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Cera Pro" panose="00000500000000000000" pitchFamily="2" charset="0"/>
              </a:rPr>
              <a:t>Кроме </a:t>
            </a:r>
            <a:r>
              <a:rPr lang="ru-RU" sz="2000" dirty="0">
                <a:latin typeface="Cera Pro" panose="00000500000000000000" pitchFamily="2" charset="0"/>
              </a:rPr>
              <a:t>оценок за конкретное задание эксперт выставляет баллы за общую грамотность ответов: за задания можно заработать 13 </a:t>
            </a:r>
            <a:r>
              <a:rPr lang="ru-RU" sz="2000" dirty="0" smtClean="0">
                <a:latin typeface="Cera Pro" panose="00000500000000000000" pitchFamily="2" charset="0"/>
              </a:rPr>
              <a:t>баллов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плюс </a:t>
            </a:r>
            <a:r>
              <a:rPr lang="ru-RU" sz="2000" dirty="0">
                <a:latin typeface="Cera Pro" panose="00000500000000000000" pitchFamily="2" charset="0"/>
              </a:rPr>
              <a:t>7 дополнительных, итого </a:t>
            </a:r>
            <a:r>
              <a:rPr lang="ru-RU" sz="2000" dirty="0" smtClean="0">
                <a:latin typeface="Cera Pro" panose="00000500000000000000" pitchFamily="2" charset="0"/>
              </a:rPr>
              <a:t>20.</a:t>
            </a:r>
          </a:p>
          <a:p>
            <a:pPr marL="0" indent="0">
              <a:buNone/>
            </a:pPr>
            <a:r>
              <a:rPr lang="ru-RU" sz="2000" b="1" dirty="0" smtClean="0">
                <a:latin typeface="Cera Pro" panose="00000500000000000000" pitchFamily="2" charset="0"/>
              </a:rPr>
              <a:t>Всего </a:t>
            </a:r>
            <a:r>
              <a:rPr lang="ru-RU" sz="2000" b="1" dirty="0">
                <a:latin typeface="Cera Pro" panose="00000500000000000000" pitchFamily="2" charset="0"/>
              </a:rPr>
              <a:t>критериев четыре: </a:t>
            </a:r>
          </a:p>
          <a:p>
            <a:pPr>
              <a:buClr>
                <a:srgbClr val="4DBD94"/>
              </a:buClr>
              <a:buFont typeface="Wingdings" charset="2"/>
              <a:buChar char="ü"/>
            </a:pPr>
            <a:r>
              <a:rPr lang="ru-RU" sz="2000" dirty="0" smtClean="0">
                <a:latin typeface="Cera Pro" panose="00000500000000000000" pitchFamily="2" charset="0"/>
              </a:rPr>
              <a:t>соблюдение </a:t>
            </a:r>
            <a:r>
              <a:rPr lang="ru-RU" sz="2000" dirty="0">
                <a:latin typeface="Cera Pro" panose="00000500000000000000" pitchFamily="2" charset="0"/>
              </a:rPr>
              <a:t>орфоэпических норм, </a:t>
            </a:r>
          </a:p>
          <a:p>
            <a:pPr>
              <a:buClr>
                <a:srgbClr val="4DBD94"/>
              </a:buClr>
              <a:buFont typeface="Wingdings" charset="2"/>
              <a:buChar char="ü"/>
            </a:pPr>
            <a:r>
              <a:rPr lang="ru-RU" sz="2000" dirty="0" smtClean="0">
                <a:latin typeface="Cera Pro" panose="00000500000000000000" pitchFamily="2" charset="0"/>
              </a:rPr>
              <a:t>соблюдение </a:t>
            </a:r>
            <a:r>
              <a:rPr lang="ru-RU" sz="2000" dirty="0">
                <a:latin typeface="Cera Pro" panose="00000500000000000000" pitchFamily="2" charset="0"/>
              </a:rPr>
              <a:t>грамматических норм, </a:t>
            </a:r>
          </a:p>
          <a:p>
            <a:pPr>
              <a:buClr>
                <a:srgbClr val="4DBD94"/>
              </a:buClr>
              <a:buFont typeface="Wingdings" charset="2"/>
              <a:buChar char="ü"/>
            </a:pPr>
            <a:r>
              <a:rPr lang="ru-RU" sz="2000" dirty="0" smtClean="0">
                <a:latin typeface="Cera Pro" panose="00000500000000000000" pitchFamily="2" charset="0"/>
              </a:rPr>
              <a:t>соблюдение </a:t>
            </a:r>
            <a:r>
              <a:rPr lang="ru-RU" sz="2000" dirty="0">
                <a:latin typeface="Cera Pro" panose="00000500000000000000" pitchFamily="2" charset="0"/>
              </a:rPr>
              <a:t>речевых (лексических) норм,</a:t>
            </a:r>
          </a:p>
          <a:p>
            <a:pPr>
              <a:buClr>
                <a:srgbClr val="4DBD94"/>
              </a:buClr>
              <a:buFont typeface="Wingdings" charset="2"/>
              <a:buChar char="ü"/>
            </a:pPr>
            <a:r>
              <a:rPr lang="ru-RU" sz="2000" dirty="0" smtClean="0">
                <a:latin typeface="Cera Pro" panose="00000500000000000000" pitchFamily="2" charset="0"/>
              </a:rPr>
              <a:t>фактическая </a:t>
            </a:r>
            <a:r>
              <a:rPr lang="ru-RU" sz="2000" dirty="0">
                <a:latin typeface="Cera Pro" panose="00000500000000000000" pitchFamily="2" charset="0"/>
              </a:rPr>
              <a:t>точность речи.</a:t>
            </a: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Итоговое собеседование. Баллы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94136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830" y="1511405"/>
            <a:ext cx="10514970" cy="4665558"/>
          </a:xfrm>
        </p:spPr>
        <p:txBody>
          <a:bodyPr>
            <a:normAutofit/>
          </a:bodyPr>
          <a:lstStyle/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ошибки </a:t>
            </a:r>
            <a:r>
              <a:rPr lang="ru-RU" sz="2000" dirty="0">
                <a:latin typeface="Cera Pro" panose="00000500000000000000" pitchFamily="2" charset="0"/>
              </a:rPr>
              <a:t>в словообразовании:  </a:t>
            </a:r>
            <a:r>
              <a:rPr lang="ru-RU" sz="2000" i="1" dirty="0" err="1">
                <a:latin typeface="Cera Pro" panose="00000500000000000000" pitchFamily="2" charset="0"/>
              </a:rPr>
              <a:t>подскользнуться</a:t>
            </a:r>
            <a:r>
              <a:rPr lang="ru-RU" sz="2000" i="1" dirty="0">
                <a:latin typeface="Cera Pro" panose="00000500000000000000" pitchFamily="2" charset="0"/>
              </a:rPr>
              <a:t> </a:t>
            </a:r>
            <a:r>
              <a:rPr lang="ru-RU" sz="2000" dirty="0">
                <a:latin typeface="Cera Pro" panose="00000500000000000000" pitchFamily="2" charset="0"/>
              </a:rPr>
              <a:t>(вместо </a:t>
            </a:r>
            <a:r>
              <a:rPr lang="ru-RU" sz="2000" i="1" dirty="0">
                <a:latin typeface="Cera Pro" panose="00000500000000000000" pitchFamily="2" charset="0"/>
              </a:rPr>
              <a:t>поскользнуться</a:t>
            </a:r>
            <a:r>
              <a:rPr lang="ru-RU" sz="2000" dirty="0">
                <a:latin typeface="Cera Pro" panose="00000500000000000000" pitchFamily="2" charset="0"/>
              </a:rPr>
              <a:t>);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ошибки </a:t>
            </a:r>
            <a:r>
              <a:rPr lang="ru-RU" sz="2000" dirty="0">
                <a:latin typeface="Cera Pro" panose="00000500000000000000" pitchFamily="2" charset="0"/>
              </a:rPr>
              <a:t>в образовании форм частей речи: </a:t>
            </a:r>
          </a:p>
          <a:p>
            <a:pPr lvl="1">
              <a:buClr>
                <a:srgbClr val="4DBD94"/>
              </a:buClr>
              <a:buFont typeface="Wingdings" charset="2"/>
              <a:buChar char="ü"/>
            </a:pPr>
            <a:r>
              <a:rPr lang="ru-RU" sz="2000" dirty="0" smtClean="0">
                <a:latin typeface="Cera Pro" panose="00000500000000000000" pitchFamily="2" charset="0"/>
              </a:rPr>
              <a:t>существительных</a:t>
            </a:r>
            <a:r>
              <a:rPr lang="ru-RU" sz="2000" dirty="0">
                <a:latin typeface="Cera Pro" panose="00000500000000000000" pitchFamily="2" charset="0"/>
              </a:rPr>
              <a:t>:  </a:t>
            </a:r>
            <a:r>
              <a:rPr lang="ru-RU" sz="2000" i="1" dirty="0">
                <a:latin typeface="Cera Pro" panose="00000500000000000000" pitchFamily="2" charset="0"/>
              </a:rPr>
              <a:t>не хватает время, несколько </a:t>
            </a:r>
            <a:r>
              <a:rPr lang="ru-RU" sz="2000" i="1" dirty="0" err="1" smtClean="0">
                <a:latin typeface="Cera Pro" panose="00000500000000000000" pitchFamily="2" charset="0"/>
              </a:rPr>
              <a:t>солдатов</a:t>
            </a:r>
            <a:r>
              <a:rPr lang="ru-RU" sz="2000" i="1" dirty="0">
                <a:latin typeface="Cera Pro" panose="00000500000000000000" pitchFamily="2" charset="0"/>
              </a:rPr>
              <a:t/>
            </a:r>
            <a:br>
              <a:rPr lang="ru-RU" sz="2000" i="1" dirty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(вместо </a:t>
            </a:r>
            <a:r>
              <a:rPr lang="ru-RU" sz="2000" i="1" dirty="0">
                <a:latin typeface="Cera Pro" panose="00000500000000000000" pitchFamily="2" charset="0"/>
              </a:rPr>
              <a:t>времени, солдат</a:t>
            </a:r>
            <a:r>
              <a:rPr lang="ru-RU" sz="2000" dirty="0">
                <a:latin typeface="Cera Pro" panose="00000500000000000000" pitchFamily="2" charset="0"/>
              </a:rPr>
              <a:t>);</a:t>
            </a:r>
          </a:p>
          <a:p>
            <a:pPr lvl="1">
              <a:buClr>
                <a:srgbClr val="4DBD94"/>
              </a:buClr>
              <a:buFont typeface="Wingdings" charset="2"/>
              <a:buChar char="ü"/>
            </a:pPr>
            <a:r>
              <a:rPr lang="ru-RU" sz="2000" dirty="0" smtClean="0">
                <a:latin typeface="Cera Pro" panose="00000500000000000000" pitchFamily="2" charset="0"/>
              </a:rPr>
              <a:t>прилагательных</a:t>
            </a:r>
            <a:r>
              <a:rPr lang="ru-RU" sz="2000" dirty="0">
                <a:latin typeface="Cera Pro" panose="00000500000000000000" pitchFamily="2" charset="0"/>
              </a:rPr>
              <a:t>: </a:t>
            </a:r>
            <a:r>
              <a:rPr lang="ru-RU" sz="2000" i="1" dirty="0">
                <a:latin typeface="Cera Pro" panose="00000500000000000000" pitchFamily="2" charset="0"/>
              </a:rPr>
              <a:t>самый труднейший </a:t>
            </a:r>
            <a:r>
              <a:rPr lang="ru-RU" sz="2000" dirty="0">
                <a:latin typeface="Cera Pro" panose="00000500000000000000" pitchFamily="2" charset="0"/>
              </a:rPr>
              <a:t>(вместо </a:t>
            </a:r>
            <a:r>
              <a:rPr lang="ru-RU" sz="2000" i="1" dirty="0">
                <a:latin typeface="Cera Pro" panose="00000500000000000000" pitchFamily="2" charset="0"/>
              </a:rPr>
              <a:t>самый трудный, труднейший</a:t>
            </a:r>
            <a:r>
              <a:rPr lang="ru-RU" sz="2000" dirty="0">
                <a:latin typeface="Cera Pro" panose="00000500000000000000" pitchFamily="2" charset="0"/>
              </a:rPr>
              <a:t>);</a:t>
            </a:r>
          </a:p>
          <a:p>
            <a:pPr lvl="1">
              <a:buClr>
                <a:srgbClr val="4DBD94"/>
              </a:buClr>
              <a:buFont typeface="Wingdings" charset="2"/>
              <a:buChar char="ü"/>
            </a:pPr>
            <a:r>
              <a:rPr lang="ru-RU" sz="2000" dirty="0" smtClean="0">
                <a:latin typeface="Cera Pro" panose="00000500000000000000" pitchFamily="2" charset="0"/>
              </a:rPr>
              <a:t>наречий</a:t>
            </a:r>
            <a:r>
              <a:rPr lang="ru-RU" sz="2000" dirty="0">
                <a:latin typeface="Cera Pro" panose="00000500000000000000" pitchFamily="2" charset="0"/>
              </a:rPr>
              <a:t>: </a:t>
            </a:r>
            <a:r>
              <a:rPr lang="ru-RU" sz="2000" i="1" dirty="0" err="1">
                <a:latin typeface="Cera Pro" panose="00000500000000000000" pitchFamily="2" charset="0"/>
              </a:rPr>
              <a:t>чистее</a:t>
            </a:r>
            <a:r>
              <a:rPr lang="ru-RU" sz="2000" dirty="0">
                <a:latin typeface="Cera Pro" panose="00000500000000000000" pitchFamily="2" charset="0"/>
              </a:rPr>
              <a:t> (вместо </a:t>
            </a:r>
            <a:r>
              <a:rPr lang="ru-RU" sz="2000" i="1" dirty="0">
                <a:latin typeface="Cera Pro" panose="00000500000000000000" pitchFamily="2" charset="0"/>
              </a:rPr>
              <a:t>чище</a:t>
            </a:r>
            <a:r>
              <a:rPr lang="ru-RU" sz="2000" dirty="0">
                <a:latin typeface="Cera Pro" panose="00000500000000000000" pitchFamily="2" charset="0"/>
              </a:rPr>
              <a:t>); </a:t>
            </a:r>
          </a:p>
          <a:p>
            <a:pPr lvl="1">
              <a:buClr>
                <a:srgbClr val="4DBD94"/>
              </a:buClr>
              <a:buFont typeface="Wingdings" charset="2"/>
              <a:buChar char="ü"/>
            </a:pPr>
            <a:r>
              <a:rPr lang="ru-RU" sz="2000" dirty="0" smtClean="0">
                <a:latin typeface="Cera Pro" panose="00000500000000000000" pitchFamily="2" charset="0"/>
              </a:rPr>
              <a:t>числительных</a:t>
            </a:r>
            <a:r>
              <a:rPr lang="ru-RU" sz="2000" dirty="0">
                <a:latin typeface="Cera Pro" panose="00000500000000000000" pitchFamily="2" charset="0"/>
              </a:rPr>
              <a:t>: </a:t>
            </a:r>
            <a:r>
              <a:rPr lang="ru-RU" sz="2000" i="1" dirty="0">
                <a:latin typeface="Cera Pro" panose="00000500000000000000" pitchFamily="2" charset="0"/>
              </a:rPr>
              <a:t>с </a:t>
            </a:r>
            <a:r>
              <a:rPr lang="ru-RU" sz="2000" i="1" dirty="0" err="1">
                <a:latin typeface="Cera Pro" panose="00000500000000000000" pitchFamily="2" charset="0"/>
              </a:rPr>
              <a:t>восьмистами</a:t>
            </a:r>
            <a:r>
              <a:rPr lang="ru-RU" sz="2000" i="1" dirty="0">
                <a:latin typeface="Cera Pro" panose="00000500000000000000" pitchFamily="2" charset="0"/>
              </a:rPr>
              <a:t> участниками, на обоих </a:t>
            </a:r>
            <a:r>
              <a:rPr lang="ru-RU" sz="2000" i="1" dirty="0" smtClean="0">
                <a:latin typeface="Cera Pro" panose="00000500000000000000" pitchFamily="2" charset="0"/>
              </a:rPr>
              <a:t>стенах,</a:t>
            </a:r>
            <a:br>
              <a:rPr lang="ru-RU" sz="2000" i="1" dirty="0" smtClean="0">
                <a:latin typeface="Cera Pro" panose="00000500000000000000" pitchFamily="2" charset="0"/>
              </a:rPr>
            </a:br>
            <a:r>
              <a:rPr lang="ru-RU" sz="2000" i="1" dirty="0" smtClean="0">
                <a:latin typeface="Cera Pro" panose="00000500000000000000" pitchFamily="2" charset="0"/>
              </a:rPr>
              <a:t>до </a:t>
            </a:r>
            <a:r>
              <a:rPr lang="ru-RU" sz="2000" i="1" dirty="0" err="1">
                <a:latin typeface="Cera Pro" panose="00000500000000000000" pitchFamily="2" charset="0"/>
              </a:rPr>
              <a:t>двухтысяча</a:t>
            </a:r>
            <a:r>
              <a:rPr lang="ru-RU" sz="2000" i="1" dirty="0">
                <a:latin typeface="Cera Pro" panose="00000500000000000000" pitchFamily="2" charset="0"/>
              </a:rPr>
              <a:t> двадцать седьмого года</a:t>
            </a:r>
            <a:r>
              <a:rPr lang="ru-RU" sz="2000" dirty="0" smtClean="0">
                <a:latin typeface="Cera Pro" panose="00000500000000000000" pitchFamily="2" charset="0"/>
              </a:rPr>
              <a:t>;</a:t>
            </a:r>
          </a:p>
          <a:p>
            <a:pPr lvl="1">
              <a:buClr>
                <a:srgbClr val="4DBD94"/>
              </a:buClr>
              <a:buFont typeface="Wingdings" charset="2"/>
              <a:buChar char="ü"/>
            </a:pPr>
            <a:r>
              <a:rPr lang="ru-RU" sz="2000" dirty="0" smtClean="0">
                <a:latin typeface="Cera Pro" panose="00000500000000000000" pitchFamily="2" charset="0"/>
              </a:rPr>
              <a:t>местоимений</a:t>
            </a:r>
            <a:r>
              <a:rPr lang="ru-RU" sz="2000" dirty="0">
                <a:latin typeface="Cera Pro" panose="00000500000000000000" pitchFamily="2" charset="0"/>
              </a:rPr>
              <a:t>: </a:t>
            </a:r>
            <a:r>
              <a:rPr lang="ru-RU" sz="2000" i="1" dirty="0">
                <a:latin typeface="Cera Pro" panose="00000500000000000000" pitchFamily="2" charset="0"/>
              </a:rPr>
              <a:t>ихние планы</a:t>
            </a:r>
            <a:r>
              <a:rPr lang="ru-RU" sz="2000" dirty="0">
                <a:latin typeface="Cera Pro" panose="00000500000000000000" pitchFamily="2" charset="0"/>
              </a:rPr>
              <a:t>;</a:t>
            </a:r>
          </a:p>
          <a:p>
            <a:pPr lvl="1">
              <a:buClr>
                <a:srgbClr val="4DBD94"/>
              </a:buClr>
              <a:buFont typeface="Wingdings" charset="2"/>
              <a:buChar char="ü"/>
            </a:pPr>
            <a:r>
              <a:rPr lang="ru-RU" sz="2000" dirty="0" smtClean="0">
                <a:latin typeface="Cera Pro" panose="00000500000000000000" pitchFamily="2" charset="0"/>
              </a:rPr>
              <a:t>глаголов</a:t>
            </a:r>
            <a:r>
              <a:rPr lang="ru-RU" sz="2000" dirty="0">
                <a:latin typeface="Cera Pro" panose="00000500000000000000" pitchFamily="2" charset="0"/>
              </a:rPr>
              <a:t>, причастий, деепричастий: </a:t>
            </a:r>
            <a:r>
              <a:rPr lang="ru-RU" sz="2000" i="1" dirty="0" err="1">
                <a:latin typeface="Cera Pro" panose="00000500000000000000" pitchFamily="2" charset="0"/>
              </a:rPr>
              <a:t>лазиют</a:t>
            </a:r>
            <a:r>
              <a:rPr lang="ru-RU" sz="2000" dirty="0">
                <a:latin typeface="Cera Pro" panose="00000500000000000000" pitchFamily="2" charset="0"/>
              </a:rPr>
              <a:t> (вместо </a:t>
            </a:r>
            <a:r>
              <a:rPr lang="ru-RU" sz="2000" i="1" dirty="0">
                <a:latin typeface="Cera Pro" panose="00000500000000000000" pitchFamily="2" charset="0"/>
              </a:rPr>
              <a:t>лазят</a:t>
            </a:r>
            <a:r>
              <a:rPr lang="ru-RU" sz="2000" dirty="0">
                <a:latin typeface="Cera Pro" panose="00000500000000000000" pitchFamily="2" charset="0"/>
              </a:rPr>
              <a:t>), </a:t>
            </a:r>
            <a:r>
              <a:rPr lang="ru-RU" sz="2000" i="1" dirty="0" err="1">
                <a:latin typeface="Cera Pro" panose="00000500000000000000" pitchFamily="2" charset="0"/>
              </a:rPr>
              <a:t>посмотрящий</a:t>
            </a:r>
            <a:r>
              <a:rPr lang="ru-RU" sz="2000" dirty="0">
                <a:latin typeface="Cera Pro" panose="00000500000000000000" pitchFamily="2" charset="0"/>
              </a:rPr>
              <a:t> </a:t>
            </a:r>
            <a:r>
              <a:rPr lang="ru-RU" sz="2000" dirty="0" smtClean="0">
                <a:latin typeface="Cera Pro" panose="00000500000000000000" pitchFamily="2" charset="0"/>
              </a:rPr>
              <a:t/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(</a:t>
            </a:r>
            <a:r>
              <a:rPr lang="ru-RU" sz="2000" dirty="0">
                <a:latin typeface="Cera Pro" panose="00000500000000000000" pitchFamily="2" charset="0"/>
              </a:rPr>
              <a:t>у причастий нет будущего времени), </a:t>
            </a:r>
            <a:r>
              <a:rPr lang="ru-RU" sz="2000" i="1" dirty="0" err="1">
                <a:latin typeface="Cera Pro" panose="00000500000000000000" pitchFamily="2" charset="0"/>
              </a:rPr>
              <a:t>загрустя</a:t>
            </a:r>
            <a:r>
              <a:rPr lang="ru-RU" sz="2000" dirty="0">
                <a:latin typeface="Cera Pro" panose="00000500000000000000" pitchFamily="2" charset="0"/>
              </a:rPr>
              <a:t> (деепричастия совершенного вида  образуются от основы инфинитива с помощью суффиксов </a:t>
            </a:r>
            <a:r>
              <a:rPr lang="ru-RU" sz="2000" i="1" dirty="0">
                <a:latin typeface="Cera Pro" panose="00000500000000000000" pitchFamily="2" charset="0"/>
              </a:rPr>
              <a:t>-в-, -вши-, </a:t>
            </a:r>
            <a:r>
              <a:rPr lang="ru-RU" sz="2000" i="1" dirty="0" smtClean="0">
                <a:latin typeface="Cera Pro" panose="00000500000000000000" pitchFamily="2" charset="0"/>
              </a:rPr>
              <a:t/>
            </a:r>
            <a:br>
              <a:rPr lang="ru-RU" sz="2000" i="1" dirty="0" smtClean="0">
                <a:latin typeface="Cera Pro" panose="00000500000000000000" pitchFamily="2" charset="0"/>
              </a:rPr>
            </a:br>
            <a:r>
              <a:rPr lang="ru-RU" sz="2000" i="1" dirty="0" smtClean="0">
                <a:latin typeface="Cera Pro" panose="00000500000000000000" pitchFamily="2" charset="0"/>
              </a:rPr>
              <a:t>-</a:t>
            </a:r>
            <a:r>
              <a:rPr lang="ru-RU" sz="2000" i="1" dirty="0">
                <a:latin typeface="Cera Pro" panose="00000500000000000000" pitchFamily="2" charset="0"/>
              </a:rPr>
              <a:t>ши-</a:t>
            </a:r>
            <a:r>
              <a:rPr lang="ru-RU" sz="2000" dirty="0">
                <a:latin typeface="Cera Pro" panose="00000500000000000000" pitchFamily="2" charset="0"/>
              </a:rPr>
              <a:t>);</a:t>
            </a:r>
            <a:endParaRPr lang="ru-RU" sz="16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endParaRPr lang="ru-RU" sz="20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Грамматические ошибки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26975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1273" y="1262023"/>
            <a:ext cx="10522527" cy="4914940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dirty="0" smtClean="0">
                <a:latin typeface="Cera Pro" panose="00000500000000000000" pitchFamily="2" charset="0"/>
              </a:rPr>
              <a:t>в </a:t>
            </a:r>
            <a:r>
              <a:rPr lang="ru-RU" sz="1800" dirty="0">
                <a:latin typeface="Cera Pro" panose="00000500000000000000" pitchFamily="2" charset="0"/>
              </a:rPr>
              <a:t>построении деепричастного оборота: </a:t>
            </a:r>
            <a:r>
              <a:rPr lang="ru-RU" sz="1800" i="1" dirty="0">
                <a:latin typeface="Cera Pro" panose="00000500000000000000" pitchFamily="2" charset="0"/>
              </a:rPr>
              <a:t>Пролистав книгу, она показалась мне сложной</a:t>
            </a:r>
            <a:r>
              <a:rPr lang="ru-RU" sz="1800" dirty="0">
                <a:latin typeface="Cera Pro" panose="00000500000000000000" pitchFamily="2" charset="0"/>
              </a:rPr>
              <a:t>;</a:t>
            </a: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dirty="0" smtClean="0">
                <a:latin typeface="Cera Pro" panose="00000500000000000000" pitchFamily="2" charset="0"/>
              </a:rPr>
              <a:t>в </a:t>
            </a:r>
            <a:r>
              <a:rPr lang="ru-RU" sz="1800" dirty="0">
                <a:latin typeface="Cera Pro" panose="00000500000000000000" pitchFamily="2" charset="0"/>
              </a:rPr>
              <a:t>построении причастного оборота: </a:t>
            </a:r>
            <a:r>
              <a:rPr lang="ru-RU" sz="1800" i="1" dirty="0">
                <a:latin typeface="Cera Pro" panose="00000500000000000000" pitchFamily="2" charset="0"/>
              </a:rPr>
              <a:t>Приехавших спортсменов на соревнования </a:t>
            </a:r>
            <a:r>
              <a:rPr lang="ru-RU" sz="1800" i="1" dirty="0" smtClean="0">
                <a:latin typeface="Cera Pro" panose="00000500000000000000" pitchFamily="2" charset="0"/>
              </a:rPr>
              <a:t>поселили в </a:t>
            </a:r>
            <a:r>
              <a:rPr lang="ru-RU" sz="1800" i="1" dirty="0">
                <a:latin typeface="Cera Pro" panose="00000500000000000000" pitchFamily="2" charset="0"/>
              </a:rPr>
              <a:t>гостинице</a:t>
            </a:r>
            <a:r>
              <a:rPr lang="ru-RU" sz="1800" dirty="0">
                <a:latin typeface="Cera Pro" panose="00000500000000000000" pitchFamily="2" charset="0"/>
              </a:rPr>
              <a:t>; </a:t>
            </a: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dirty="0" smtClean="0">
                <a:latin typeface="Cera Pro" panose="00000500000000000000" pitchFamily="2" charset="0"/>
              </a:rPr>
              <a:t>в </a:t>
            </a:r>
            <a:r>
              <a:rPr lang="ru-RU" sz="1800" dirty="0">
                <a:latin typeface="Cera Pro" panose="00000500000000000000" pitchFamily="2" charset="0"/>
              </a:rPr>
              <a:t>построении предложения с однородными членами: </a:t>
            </a:r>
            <a:r>
              <a:rPr lang="ru-RU" sz="1800" i="1" dirty="0">
                <a:latin typeface="Cera Pro" panose="00000500000000000000" pitchFamily="2" charset="0"/>
              </a:rPr>
              <a:t>Он знакомится и изучает </a:t>
            </a:r>
            <a:r>
              <a:rPr lang="ru-RU" sz="1800" i="1" dirty="0" smtClean="0">
                <a:latin typeface="Cera Pro" panose="00000500000000000000" pitchFamily="2" charset="0"/>
              </a:rPr>
              <a:t>правила</a:t>
            </a:r>
            <a:r>
              <a:rPr lang="ru-RU" sz="1800" dirty="0">
                <a:latin typeface="Cera Pro" panose="00000500000000000000" pitchFamily="2" charset="0"/>
              </a:rPr>
              <a:t/>
            </a:r>
            <a:br>
              <a:rPr lang="ru-RU" sz="1800" dirty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(вместо </a:t>
            </a:r>
            <a:r>
              <a:rPr lang="ru-RU" sz="1800" i="1" dirty="0" smtClean="0">
                <a:latin typeface="Cera Pro" panose="00000500000000000000" pitchFamily="2" charset="0"/>
              </a:rPr>
              <a:t> </a:t>
            </a:r>
            <a:r>
              <a:rPr lang="ru-RU" sz="1800" i="1" dirty="0">
                <a:latin typeface="Cera Pro" panose="00000500000000000000" pitchFamily="2" charset="0"/>
              </a:rPr>
              <a:t>Он знакомится с правилами и изучает их</a:t>
            </a:r>
            <a:r>
              <a:rPr lang="ru-RU" sz="1800" dirty="0">
                <a:latin typeface="Cera Pro" panose="00000500000000000000" pitchFamily="2" charset="0"/>
              </a:rPr>
              <a:t>);</a:t>
            </a: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dirty="0" smtClean="0">
                <a:latin typeface="Cera Pro" panose="00000500000000000000" pitchFamily="2" charset="0"/>
              </a:rPr>
              <a:t>в </a:t>
            </a:r>
            <a:r>
              <a:rPr lang="ru-RU" sz="1800" dirty="0">
                <a:latin typeface="Cera Pro" panose="00000500000000000000" pitchFamily="2" charset="0"/>
              </a:rPr>
              <a:t>построении сложного предложения: </a:t>
            </a:r>
            <a:r>
              <a:rPr lang="ru-RU" sz="1800" i="1" dirty="0">
                <a:latin typeface="Cera Pro" panose="00000500000000000000" pitchFamily="2" charset="0"/>
              </a:rPr>
              <a:t>Он решил то, что это ему только показалось</a:t>
            </a:r>
            <a:r>
              <a:rPr lang="ru-RU" sz="1800" dirty="0">
                <a:latin typeface="Cera Pro" panose="00000500000000000000" pitchFamily="2" charset="0"/>
              </a:rPr>
              <a:t>.</a:t>
            </a: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dirty="0" smtClean="0">
                <a:latin typeface="Cera Pro" panose="00000500000000000000" pitchFamily="2" charset="0"/>
              </a:rPr>
              <a:t>в </a:t>
            </a:r>
            <a:r>
              <a:rPr lang="ru-RU" sz="1800" dirty="0">
                <a:latin typeface="Cera Pro" panose="00000500000000000000" pitchFamily="2" charset="0"/>
              </a:rPr>
              <a:t>построении предложения с косвенной речью: </a:t>
            </a:r>
            <a:r>
              <a:rPr lang="ru-RU" sz="1800" i="1" dirty="0">
                <a:latin typeface="Cera Pro" panose="00000500000000000000" pitchFamily="2" charset="0"/>
              </a:rPr>
              <a:t>Пушкин писал, что «Я памятник себе воздвиг нерукотворный»</a:t>
            </a:r>
            <a:r>
              <a:rPr lang="ru-RU" sz="1800" dirty="0">
                <a:latin typeface="Cera Pro" panose="00000500000000000000" pitchFamily="2" charset="0"/>
              </a:rPr>
              <a:t>;</a:t>
            </a:r>
          </a:p>
          <a:p>
            <a:pPr>
              <a:spcBef>
                <a:spcPts val="400"/>
              </a:spcBef>
              <a:buClr>
                <a:srgbClr val="4DBD94"/>
              </a:buClr>
            </a:pPr>
            <a:r>
              <a:rPr lang="ru-RU" sz="1800" dirty="0" smtClean="0">
                <a:latin typeface="Cera Pro" panose="00000500000000000000" pitchFamily="2" charset="0"/>
              </a:rPr>
              <a:t>нарушения </a:t>
            </a:r>
          </a:p>
          <a:p>
            <a:pPr lvl="1">
              <a:spcBef>
                <a:spcPts val="400"/>
              </a:spcBef>
              <a:buClr>
                <a:srgbClr val="4DBD94"/>
              </a:buClr>
              <a:buFont typeface="Wingdings" charset="2"/>
              <a:buChar char="ü"/>
            </a:pPr>
            <a:r>
              <a:rPr lang="ru-RU" sz="1800" dirty="0" smtClean="0">
                <a:latin typeface="Cera Pro" panose="00000500000000000000" pitchFamily="2" charset="0"/>
              </a:rPr>
              <a:t>согласования:</a:t>
            </a:r>
            <a:r>
              <a:rPr lang="ru-RU" sz="1800" i="1" dirty="0" smtClean="0">
                <a:latin typeface="Cera Pro" panose="00000500000000000000" pitchFamily="2" charset="0"/>
              </a:rPr>
              <a:t> травяная шампунь</a:t>
            </a:r>
            <a:r>
              <a:rPr lang="ru-RU" sz="1800" dirty="0" smtClean="0">
                <a:latin typeface="Cera Pro" panose="00000500000000000000" pitchFamily="2" charset="0"/>
              </a:rPr>
              <a:t> (вместо </a:t>
            </a:r>
            <a:r>
              <a:rPr lang="ru-RU" sz="1800" i="1" dirty="0" smtClean="0">
                <a:latin typeface="Cera Pro" panose="00000500000000000000" pitchFamily="2" charset="0"/>
              </a:rPr>
              <a:t>травяной</a:t>
            </a:r>
            <a:r>
              <a:rPr lang="ru-RU" sz="1800" dirty="0" smtClean="0">
                <a:latin typeface="Cera Pro" panose="00000500000000000000" pitchFamily="2" charset="0"/>
              </a:rPr>
              <a:t>);</a:t>
            </a:r>
          </a:p>
          <a:p>
            <a:pPr lvl="1">
              <a:spcBef>
                <a:spcPts val="400"/>
              </a:spcBef>
              <a:buClr>
                <a:srgbClr val="4DBD94"/>
              </a:buClr>
              <a:buFont typeface="Wingdings" charset="2"/>
              <a:buChar char="ü"/>
            </a:pPr>
            <a:r>
              <a:rPr lang="ru-RU" sz="1800" dirty="0" smtClean="0">
                <a:latin typeface="Cera Pro" panose="00000500000000000000" pitchFamily="2" charset="0"/>
              </a:rPr>
              <a:t>предложно</a:t>
            </a:r>
            <a:r>
              <a:rPr lang="ru-RU" sz="1800" dirty="0">
                <a:latin typeface="Cera Pro" panose="00000500000000000000" pitchFamily="2" charset="0"/>
              </a:rPr>
              <a:t>-падежной формы управляемого слова: </a:t>
            </a:r>
            <a:r>
              <a:rPr lang="ru-RU" sz="1800" i="1" dirty="0">
                <a:latin typeface="Cera Pro" panose="00000500000000000000" pitchFamily="2" charset="0"/>
              </a:rPr>
              <a:t>согласно </a:t>
            </a:r>
            <a:r>
              <a:rPr lang="ru-RU" sz="1800" i="1" dirty="0" smtClean="0">
                <a:latin typeface="Cera Pro" panose="00000500000000000000" pitchFamily="2" charset="0"/>
              </a:rPr>
              <a:t>расписания</a:t>
            </a:r>
            <a:r>
              <a:rPr lang="ru-RU" sz="1800" dirty="0">
                <a:latin typeface="Cera Pro" panose="00000500000000000000" pitchFamily="2" charset="0"/>
              </a:rPr>
              <a:t/>
            </a:r>
            <a:br>
              <a:rPr lang="ru-RU" sz="1800" dirty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(вместо </a:t>
            </a:r>
            <a:r>
              <a:rPr lang="ru-RU" sz="1800" i="1" dirty="0">
                <a:latin typeface="Cera Pro" panose="00000500000000000000" pitchFamily="2" charset="0"/>
              </a:rPr>
              <a:t>расписанию</a:t>
            </a:r>
            <a:r>
              <a:rPr lang="ru-RU" sz="1800" dirty="0">
                <a:latin typeface="Cera Pro" panose="00000500000000000000" pitchFamily="2" charset="0"/>
              </a:rPr>
              <a:t>);</a:t>
            </a:r>
          </a:p>
          <a:p>
            <a:pPr lvl="1">
              <a:spcBef>
                <a:spcPts val="400"/>
              </a:spcBef>
              <a:buClr>
                <a:srgbClr val="4DBD94"/>
              </a:buClr>
              <a:buFont typeface="Wingdings" charset="2"/>
              <a:buChar char="ü"/>
            </a:pPr>
            <a:r>
              <a:rPr lang="ru-RU" sz="1800" dirty="0" smtClean="0">
                <a:latin typeface="Cera Pro" panose="00000500000000000000" pitchFamily="2" charset="0"/>
              </a:rPr>
              <a:t>связи </a:t>
            </a:r>
            <a:r>
              <a:rPr lang="ru-RU" sz="1800" dirty="0">
                <a:latin typeface="Cera Pro" panose="00000500000000000000" pitchFamily="2" charset="0"/>
              </a:rPr>
              <a:t>между подлежащим и сказуемым: </a:t>
            </a:r>
            <a:r>
              <a:rPr lang="ru-RU" sz="1800" i="1" dirty="0">
                <a:latin typeface="Cera Pro" panose="00000500000000000000" pitchFamily="2" charset="0"/>
              </a:rPr>
              <a:t>Все, кто побывали на Алтае, хотят повторить путешествие</a:t>
            </a:r>
            <a:r>
              <a:rPr lang="ru-RU" sz="1800" dirty="0">
                <a:latin typeface="Cera Pro" panose="00000500000000000000" pitchFamily="2" charset="0"/>
              </a:rPr>
              <a:t> (вместо </a:t>
            </a:r>
            <a:r>
              <a:rPr lang="ru-RU" sz="1800" i="1" dirty="0">
                <a:latin typeface="Cera Pro" panose="00000500000000000000" pitchFamily="2" charset="0"/>
              </a:rPr>
              <a:t>кто побывал</a:t>
            </a:r>
            <a:r>
              <a:rPr lang="ru-RU" sz="1800" dirty="0">
                <a:latin typeface="Cera Pro" panose="00000500000000000000" pitchFamily="2" charset="0"/>
              </a:rPr>
              <a:t>);</a:t>
            </a:r>
          </a:p>
          <a:p>
            <a:pPr lvl="1">
              <a:spcBef>
                <a:spcPts val="400"/>
              </a:spcBef>
              <a:buClr>
                <a:srgbClr val="4DBD94"/>
              </a:buClr>
              <a:buFont typeface="Wingdings" charset="2"/>
              <a:buChar char="ü"/>
            </a:pPr>
            <a:r>
              <a:rPr lang="ru-RU" sz="1800" dirty="0" err="1" smtClean="0">
                <a:latin typeface="Cera Pro" panose="00000500000000000000" pitchFamily="2" charset="0"/>
              </a:rPr>
              <a:t>видо</a:t>
            </a:r>
            <a:r>
              <a:rPr lang="ru-RU" sz="1800" dirty="0">
                <a:latin typeface="Cera Pro" panose="00000500000000000000" pitchFamily="2" charset="0"/>
              </a:rPr>
              <a:t>-временной соотнесённости глагольных форм: </a:t>
            </a:r>
            <a:r>
              <a:rPr lang="ru-RU" sz="1800" i="1" dirty="0">
                <a:latin typeface="Cera Pro" panose="00000500000000000000" pitchFamily="2" charset="0"/>
              </a:rPr>
              <a:t>Докладчик затрагивает актуальные вопросы образования, ответил на вопросы аудитории</a:t>
            </a:r>
            <a:r>
              <a:rPr lang="ru-RU" sz="1800" dirty="0">
                <a:latin typeface="Cera Pro" panose="00000500000000000000" pitchFamily="2" charset="0"/>
              </a:rPr>
              <a:t>;</a:t>
            </a:r>
          </a:p>
          <a:p>
            <a:pPr lvl="1">
              <a:spcBef>
                <a:spcPts val="400"/>
              </a:spcBef>
              <a:buClr>
                <a:srgbClr val="4DBD94"/>
              </a:buClr>
              <a:buFont typeface="Wingdings" charset="2"/>
              <a:buChar char="ü"/>
            </a:pPr>
            <a:r>
              <a:rPr lang="ru-RU" sz="1800" dirty="0" smtClean="0">
                <a:latin typeface="Cera Pro" panose="00000500000000000000" pitchFamily="2" charset="0"/>
              </a:rPr>
              <a:t>в </a:t>
            </a:r>
            <a:r>
              <a:rPr lang="ru-RU" sz="1800" dirty="0">
                <a:latin typeface="Cera Pro" panose="00000500000000000000" pitchFamily="2" charset="0"/>
              </a:rPr>
              <a:t>построении предложения с несогласованным приложением: </a:t>
            </a:r>
            <a:r>
              <a:rPr lang="ru-RU" sz="1800" i="1" dirty="0">
                <a:latin typeface="Cera Pro" panose="00000500000000000000" pitchFamily="2" charset="0"/>
              </a:rPr>
              <a:t>Оперу «Пиковую даму» написал П.И. Чайковский</a:t>
            </a:r>
            <a:r>
              <a:rPr lang="ru-RU" sz="1800" dirty="0" smtClean="0">
                <a:latin typeface="Cera Pro" panose="00000500000000000000" pitchFamily="2" charset="0"/>
              </a:rPr>
              <a:t>.</a:t>
            </a:r>
            <a:endParaRPr lang="ru-RU" sz="14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Грамматические ошибки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9784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1045" y="1209124"/>
            <a:ext cx="10552755" cy="4967839"/>
          </a:xfrm>
        </p:spPr>
        <p:txBody>
          <a:bodyPr>
            <a:noAutofit/>
          </a:bodyPr>
          <a:lstStyle/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употребление </a:t>
            </a:r>
            <a:r>
              <a:rPr lang="ru-RU" sz="2000" dirty="0">
                <a:latin typeface="Cera Pro" panose="00000500000000000000" pitchFamily="2" charset="0"/>
              </a:rPr>
              <a:t>слова в несвойственном ему значении: </a:t>
            </a:r>
            <a:r>
              <a:rPr lang="ru-RU" sz="2000" i="1" dirty="0">
                <a:latin typeface="Cera Pro" panose="00000500000000000000" pitchFamily="2" charset="0"/>
              </a:rPr>
              <a:t>Мальчик упал навзничь и сильно ушиб колени</a:t>
            </a:r>
            <a:r>
              <a:rPr lang="ru-RU" sz="2000" dirty="0">
                <a:latin typeface="Cera Pro" panose="00000500000000000000" pitchFamily="2" charset="0"/>
              </a:rPr>
              <a:t> (вместо </a:t>
            </a:r>
            <a:r>
              <a:rPr lang="ru-RU" sz="2000" i="1" dirty="0">
                <a:latin typeface="Cera Pro" panose="00000500000000000000" pitchFamily="2" charset="0"/>
              </a:rPr>
              <a:t>ничком</a:t>
            </a:r>
            <a:r>
              <a:rPr lang="ru-RU" sz="2000" dirty="0">
                <a:latin typeface="Cera Pro" panose="00000500000000000000" pitchFamily="2" charset="0"/>
              </a:rPr>
              <a:t>); </a:t>
            </a:r>
            <a:r>
              <a:rPr lang="ru-RU" sz="2000" i="1" dirty="0">
                <a:latin typeface="Cera Pro" panose="00000500000000000000" pitchFamily="2" charset="0"/>
              </a:rPr>
              <a:t>Благодаря лесному пожару многие звери </a:t>
            </a:r>
            <a:r>
              <a:rPr lang="ru-RU" sz="2000" i="1" dirty="0" smtClean="0">
                <a:latin typeface="Cera Pro" panose="00000500000000000000" pitchFamily="2" charset="0"/>
              </a:rPr>
              <a:t>погибли</a:t>
            </a:r>
            <a:r>
              <a:rPr lang="ru-RU" sz="2000" dirty="0">
                <a:latin typeface="Cera Pro" panose="00000500000000000000" pitchFamily="2" charset="0"/>
              </a:rPr>
              <a:t> </a:t>
            </a:r>
            <a:r>
              <a:rPr lang="ru-RU" sz="2000" dirty="0" smtClean="0">
                <a:latin typeface="Cera Pro" panose="00000500000000000000" pitchFamily="2" charset="0"/>
              </a:rPr>
              <a:t>(вместо </a:t>
            </a:r>
            <a:r>
              <a:rPr lang="ru-RU" sz="2000" i="1" dirty="0">
                <a:latin typeface="Cera Pro" panose="00000500000000000000" pitchFamily="2" charset="0"/>
              </a:rPr>
              <a:t>из-за пожара</a:t>
            </a:r>
            <a:r>
              <a:rPr lang="ru-RU" sz="2000" dirty="0">
                <a:latin typeface="Cera Pro" panose="00000500000000000000" pitchFamily="2" charset="0"/>
              </a:rPr>
              <a:t>)</a:t>
            </a:r>
          </a:p>
          <a:p>
            <a:pPr>
              <a:buClr>
                <a:srgbClr val="4DBD94"/>
              </a:buClr>
            </a:pPr>
            <a:r>
              <a:rPr lang="ru-RU" sz="2000" dirty="0" err="1" smtClean="0">
                <a:latin typeface="Cera Pro" panose="00000500000000000000" pitchFamily="2" charset="0"/>
              </a:rPr>
              <a:t>неразличение</a:t>
            </a:r>
            <a:r>
              <a:rPr lang="ru-RU" sz="2000" dirty="0" smtClean="0">
                <a:latin typeface="Cera Pro" panose="00000500000000000000" pitchFamily="2" charset="0"/>
              </a:rPr>
              <a:t> </a:t>
            </a:r>
            <a:r>
              <a:rPr lang="ru-RU" sz="2000" dirty="0">
                <a:latin typeface="Cera Pro" panose="00000500000000000000" pitchFamily="2" charset="0"/>
              </a:rPr>
              <a:t>оттенков значения паронимов: </a:t>
            </a:r>
            <a:r>
              <a:rPr lang="ru-RU" sz="2000" i="1" dirty="0">
                <a:latin typeface="Cera Pro" panose="00000500000000000000" pitchFamily="2" charset="0"/>
              </a:rPr>
              <a:t>Герои отличаются между </a:t>
            </a:r>
            <a:r>
              <a:rPr lang="ru-RU" sz="2000" i="1" dirty="0" smtClean="0">
                <a:latin typeface="Cera Pro" panose="00000500000000000000" pitchFamily="2" charset="0"/>
              </a:rPr>
              <a:t>собой</a:t>
            </a:r>
            <a:r>
              <a:rPr lang="ru-RU" sz="2000" dirty="0">
                <a:latin typeface="Cera Pro" panose="00000500000000000000" pitchFamily="2" charset="0"/>
              </a:rPr>
              <a:t/>
            </a:r>
            <a:br>
              <a:rPr lang="ru-RU" sz="2000" dirty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(вместо </a:t>
            </a:r>
            <a:r>
              <a:rPr lang="ru-RU" sz="2000" i="1" dirty="0">
                <a:latin typeface="Cera Pro" panose="00000500000000000000" pitchFamily="2" charset="0"/>
              </a:rPr>
              <a:t>различаются</a:t>
            </a:r>
            <a:r>
              <a:rPr lang="ru-RU" sz="2000" dirty="0">
                <a:latin typeface="Cera Pro" panose="00000500000000000000" pitchFamily="2" charset="0"/>
              </a:rPr>
              <a:t>), </a:t>
            </a:r>
            <a:r>
              <a:rPr lang="ru-RU" sz="2000" i="1" dirty="0">
                <a:latin typeface="Cera Pro" panose="00000500000000000000" pitchFamily="2" charset="0"/>
              </a:rPr>
              <a:t>Разве можно обсуждать за это героиню?</a:t>
            </a:r>
            <a:r>
              <a:rPr lang="ru-RU" sz="2000" dirty="0">
                <a:latin typeface="Cera Pro" panose="00000500000000000000" pitchFamily="2" charset="0"/>
              </a:rPr>
              <a:t> (вместо </a:t>
            </a:r>
            <a:r>
              <a:rPr lang="ru-RU" sz="2000" i="1" dirty="0">
                <a:latin typeface="Cera Pro" panose="00000500000000000000" pitchFamily="2" charset="0"/>
              </a:rPr>
              <a:t>осуждать</a:t>
            </a:r>
            <a:r>
              <a:rPr lang="ru-RU" sz="2000" dirty="0">
                <a:latin typeface="Cera Pro" panose="00000500000000000000" pitchFamily="2" charset="0"/>
              </a:rPr>
              <a:t>);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употребление </a:t>
            </a:r>
            <a:r>
              <a:rPr lang="ru-RU" sz="2000" dirty="0">
                <a:latin typeface="Cera Pro" panose="00000500000000000000" pitchFamily="2" charset="0"/>
              </a:rPr>
              <a:t>слов иной стилевой окраски, смешение лексики разных эпох: </a:t>
            </a:r>
            <a:r>
              <a:rPr lang="ru-RU" sz="2000" i="1" dirty="0" err="1">
                <a:latin typeface="Cera Pro" panose="00000500000000000000" pitchFamily="2" charset="0"/>
              </a:rPr>
              <a:t>Вырин</a:t>
            </a:r>
            <a:r>
              <a:rPr lang="ru-RU" sz="2000" i="1" dirty="0">
                <a:latin typeface="Cera Pro" panose="00000500000000000000" pitchFamily="2" charset="0"/>
              </a:rPr>
              <a:t> проживал в бедном почтовом домике</a:t>
            </a:r>
            <a:r>
              <a:rPr lang="ru-RU" sz="2000" dirty="0">
                <a:latin typeface="Cera Pro" panose="00000500000000000000" pitchFamily="2" charset="0"/>
              </a:rPr>
              <a:t> (вместо </a:t>
            </a:r>
            <a:r>
              <a:rPr lang="ru-RU" sz="2000" i="1" dirty="0">
                <a:latin typeface="Cera Pro" panose="00000500000000000000" pitchFamily="2" charset="0"/>
              </a:rPr>
              <a:t>жил</a:t>
            </a:r>
            <a:r>
              <a:rPr lang="ru-RU" sz="2000" dirty="0">
                <a:latin typeface="Cera Pro" panose="00000500000000000000" pitchFamily="2" charset="0"/>
              </a:rPr>
              <a:t>); </a:t>
            </a:r>
            <a:r>
              <a:rPr lang="ru-RU" sz="2000" i="1" dirty="0">
                <a:latin typeface="Cera Pro" panose="00000500000000000000" pitchFamily="2" charset="0"/>
              </a:rPr>
              <a:t>Акакий Акакиевич получал низкую зарплату</a:t>
            </a:r>
            <a:r>
              <a:rPr lang="ru-RU" sz="2000" dirty="0">
                <a:latin typeface="Cera Pro" panose="00000500000000000000" pitchFamily="2" charset="0"/>
              </a:rPr>
              <a:t> (вместо</a:t>
            </a:r>
            <a:r>
              <a:rPr lang="ru-RU" sz="2000" i="1" dirty="0">
                <a:latin typeface="Cera Pro" panose="00000500000000000000" pitchFamily="2" charset="0"/>
              </a:rPr>
              <a:t> жалованье</a:t>
            </a:r>
            <a:r>
              <a:rPr lang="ru-RU" sz="2000" dirty="0">
                <a:latin typeface="Cera Pro" panose="00000500000000000000" pitchFamily="2" charset="0"/>
              </a:rPr>
              <a:t>);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неоправданное </a:t>
            </a:r>
            <a:r>
              <a:rPr lang="ru-RU" sz="2000" dirty="0">
                <a:latin typeface="Cera Pro" panose="00000500000000000000" pitchFamily="2" charset="0"/>
              </a:rPr>
              <a:t>употребление просторечных, жаргонных слов: </a:t>
            </a:r>
            <a:r>
              <a:rPr lang="ru-RU" sz="2000" i="1" dirty="0">
                <a:latin typeface="Cera Pro" panose="00000500000000000000" pitchFamily="2" charset="0"/>
              </a:rPr>
              <a:t>Митрофан целыми днями </a:t>
            </a:r>
            <a:r>
              <a:rPr lang="ru-RU" sz="2000" i="1" dirty="0" err="1">
                <a:latin typeface="Cera Pro" panose="00000500000000000000" pitchFamily="2" charset="0"/>
              </a:rPr>
              <a:t>балду</a:t>
            </a:r>
            <a:r>
              <a:rPr lang="ru-RU" sz="2000" i="1" dirty="0">
                <a:latin typeface="Cera Pro" panose="00000500000000000000" pitchFamily="2" charset="0"/>
              </a:rPr>
              <a:t> гонял</a:t>
            </a:r>
            <a:r>
              <a:rPr lang="ru-RU" sz="2000" dirty="0">
                <a:latin typeface="Cera Pro" panose="00000500000000000000" pitchFamily="2" charset="0"/>
              </a:rPr>
              <a:t> (вместо</a:t>
            </a:r>
            <a:r>
              <a:rPr lang="ru-RU" sz="2000" i="1" dirty="0">
                <a:latin typeface="Cera Pro" panose="00000500000000000000" pitchFamily="2" charset="0"/>
              </a:rPr>
              <a:t> бездельничал</a:t>
            </a:r>
            <a:r>
              <a:rPr lang="ru-RU" sz="2000" dirty="0">
                <a:latin typeface="Cera Pro" panose="00000500000000000000" pitchFamily="2" charset="0"/>
              </a:rPr>
              <a:t>);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неудачное </a:t>
            </a:r>
            <a:r>
              <a:rPr lang="ru-RU" sz="2000" dirty="0">
                <a:latin typeface="Cera Pro" panose="00000500000000000000" pitchFamily="2" charset="0"/>
              </a:rPr>
              <a:t>употребление местоимений: </a:t>
            </a:r>
            <a:r>
              <a:rPr lang="ru-RU" sz="2000" i="1" dirty="0">
                <a:latin typeface="Cera Pro" panose="00000500000000000000" pitchFamily="2" charset="0"/>
              </a:rPr>
              <a:t>Увидев человека, мы сразу для себя можем определить, нравится он нам или нет</a:t>
            </a:r>
            <a:r>
              <a:rPr lang="ru-RU" sz="2000" dirty="0">
                <a:latin typeface="Cera Pro" panose="00000500000000000000" pitchFamily="2" charset="0"/>
              </a:rPr>
              <a:t> (</a:t>
            </a:r>
            <a:r>
              <a:rPr lang="ru-RU" sz="2000" i="1" dirty="0">
                <a:latin typeface="Cera Pro" panose="00000500000000000000" pitchFamily="2" charset="0"/>
              </a:rPr>
              <a:t>для себя</a:t>
            </a:r>
            <a:r>
              <a:rPr lang="ru-RU" sz="2000" dirty="0">
                <a:latin typeface="Cera Pro" panose="00000500000000000000" pitchFamily="2" charset="0"/>
              </a:rPr>
              <a:t> — лишние слова); 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нарушение </a:t>
            </a:r>
            <a:r>
              <a:rPr lang="ru-RU" sz="2000" dirty="0">
                <a:latin typeface="Cera Pro" panose="00000500000000000000" pitchFamily="2" charset="0"/>
              </a:rPr>
              <a:t>лексической сочетаемости: </a:t>
            </a:r>
            <a:r>
              <a:rPr lang="ru-RU" sz="2000" i="1" dirty="0">
                <a:latin typeface="Cera Pro" panose="00000500000000000000" pitchFamily="2" charset="0"/>
              </a:rPr>
              <a:t>Некрасов использует много художественных особенностей</a:t>
            </a:r>
            <a:r>
              <a:rPr lang="ru-RU" sz="2000" dirty="0">
                <a:latin typeface="Cera Pro" panose="00000500000000000000" pitchFamily="2" charset="0"/>
              </a:rPr>
              <a:t>; </a:t>
            </a:r>
            <a:r>
              <a:rPr lang="ru-RU" sz="2000" i="1" dirty="0">
                <a:latin typeface="Cera Pro" panose="00000500000000000000" pitchFamily="2" charset="0"/>
              </a:rPr>
              <a:t>Работа имела в его жизни очень важную роль</a:t>
            </a:r>
            <a:r>
              <a:rPr lang="ru-RU" sz="2000" dirty="0">
                <a:latin typeface="Cera Pro" panose="00000500000000000000" pitchFamily="2" charset="0"/>
              </a:rPr>
              <a:t> (вместо </a:t>
            </a:r>
            <a:r>
              <a:rPr lang="ru-RU" sz="2000" i="1" dirty="0">
                <a:latin typeface="Cera Pro" panose="00000500000000000000" pitchFamily="2" charset="0"/>
              </a:rPr>
              <a:t>имела </a:t>
            </a:r>
            <a:r>
              <a:rPr lang="ru-RU" sz="2000" i="1" dirty="0" smtClean="0">
                <a:latin typeface="Cera Pro" panose="00000500000000000000" pitchFamily="2" charset="0"/>
              </a:rPr>
              <a:t>значение</a:t>
            </a:r>
            <a:r>
              <a:rPr lang="ru-RU" sz="2000" dirty="0">
                <a:latin typeface="Cera Pro" panose="00000500000000000000" pitchFamily="2" charset="0"/>
              </a:rPr>
              <a:t> </a:t>
            </a:r>
            <a:r>
              <a:rPr lang="ru-RU" sz="2000" dirty="0" smtClean="0">
                <a:latin typeface="Cera Pro" panose="00000500000000000000" pitchFamily="2" charset="0"/>
              </a:rPr>
              <a:t>или </a:t>
            </a:r>
            <a:r>
              <a:rPr lang="ru-RU" sz="2000" i="1" dirty="0">
                <a:latin typeface="Cera Pro" panose="00000500000000000000" pitchFamily="2" charset="0"/>
              </a:rPr>
              <a:t>играла роль</a:t>
            </a:r>
            <a:r>
              <a:rPr lang="ru-RU" sz="2000" dirty="0" smtClean="0">
                <a:latin typeface="Cera Pro" panose="00000500000000000000" pitchFamily="2" charset="0"/>
              </a:rPr>
              <a:t>);</a:t>
            </a:r>
            <a:endParaRPr lang="ru-RU" sz="20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Лексические ошибки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46756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1045" y="1209124"/>
            <a:ext cx="10552755" cy="4967839"/>
          </a:xfrm>
        </p:spPr>
        <p:txBody>
          <a:bodyPr>
            <a:noAutofit/>
          </a:bodyPr>
          <a:lstStyle/>
          <a:p>
            <a:pPr>
              <a:buClr>
                <a:srgbClr val="4DBD94"/>
              </a:buClr>
              <a:buFont typeface="Arial"/>
              <a:buChar char="•"/>
            </a:pPr>
            <a:r>
              <a:rPr lang="ru-RU" sz="2000" dirty="0" smtClean="0">
                <a:latin typeface="Cera Pro" panose="00000500000000000000" pitchFamily="2" charset="0"/>
              </a:rPr>
              <a:t>речевая </a:t>
            </a:r>
            <a:r>
              <a:rPr lang="ru-RU" sz="2000" dirty="0">
                <a:latin typeface="Cera Pro" panose="00000500000000000000" pitchFamily="2" charset="0"/>
              </a:rPr>
              <a:t>недостаточность (пропуск нужного слова): </a:t>
            </a:r>
            <a:r>
              <a:rPr lang="ru-RU" sz="2000" i="1" dirty="0">
                <a:latin typeface="Cera Pro" panose="00000500000000000000" pitchFamily="2" charset="0"/>
              </a:rPr>
              <a:t>В первом же бою Ковалёв проявил себя, что всякое недоверие  к нему исчезло</a:t>
            </a:r>
            <a:r>
              <a:rPr lang="ru-RU" sz="2000" dirty="0">
                <a:latin typeface="Cera Pro" panose="00000500000000000000" pitchFamily="2" charset="0"/>
              </a:rPr>
              <a:t> (вместо </a:t>
            </a:r>
            <a:r>
              <a:rPr lang="ru-RU" sz="2000" i="1" dirty="0">
                <a:latin typeface="Cera Pro" panose="00000500000000000000" pitchFamily="2" charset="0"/>
              </a:rPr>
              <a:t>проявил себя так...</a:t>
            </a:r>
            <a:r>
              <a:rPr lang="ru-RU" sz="2000" dirty="0">
                <a:latin typeface="Cera Pro" panose="00000500000000000000" pitchFamily="2" charset="0"/>
              </a:rPr>
              <a:t>); </a:t>
            </a:r>
            <a:r>
              <a:rPr lang="ru-RU" sz="2000" i="1" dirty="0">
                <a:latin typeface="Cera Pro" panose="00000500000000000000" pitchFamily="2" charset="0"/>
              </a:rPr>
              <a:t>Речь Правдина отличается от других героев</a:t>
            </a:r>
            <a:r>
              <a:rPr lang="ru-RU" sz="2000" dirty="0">
                <a:latin typeface="Cera Pro" panose="00000500000000000000" pitchFamily="2" charset="0"/>
              </a:rPr>
              <a:t> (вместо </a:t>
            </a:r>
            <a:r>
              <a:rPr lang="ru-RU" sz="2000" i="1" dirty="0">
                <a:latin typeface="Cera Pro" panose="00000500000000000000" pitchFamily="2" charset="0"/>
              </a:rPr>
              <a:t>от речи других героев</a:t>
            </a:r>
            <a:r>
              <a:rPr lang="ru-RU" sz="2000" dirty="0">
                <a:latin typeface="Cera Pro" panose="00000500000000000000" pitchFamily="2" charset="0"/>
              </a:rPr>
              <a:t>);</a:t>
            </a:r>
          </a:p>
          <a:p>
            <a:pPr>
              <a:buClr>
                <a:srgbClr val="4DBD94"/>
              </a:buClr>
              <a:buFont typeface="Arial"/>
              <a:buChar char="•"/>
            </a:pPr>
            <a:r>
              <a:rPr lang="ru-RU" sz="2000" dirty="0" smtClean="0">
                <a:latin typeface="Cera Pro" panose="00000500000000000000" pitchFamily="2" charset="0"/>
              </a:rPr>
              <a:t>речевая </a:t>
            </a:r>
            <a:r>
              <a:rPr lang="ru-RU" sz="2000" dirty="0">
                <a:latin typeface="Cera Pro" panose="00000500000000000000" pitchFamily="2" charset="0"/>
              </a:rPr>
              <a:t>избыточность: </a:t>
            </a:r>
          </a:p>
          <a:p>
            <a:pPr lvl="1">
              <a:buClr>
                <a:srgbClr val="4DBD94"/>
              </a:buClr>
              <a:buFont typeface="Wingdings" charset="2"/>
              <a:buChar char="ü"/>
            </a:pPr>
            <a:r>
              <a:rPr lang="ru-RU" sz="2000" dirty="0" smtClean="0">
                <a:latin typeface="Cera Pro" panose="00000500000000000000" pitchFamily="2" charset="0"/>
              </a:rPr>
              <a:t>плеоназм</a:t>
            </a:r>
            <a:r>
              <a:rPr lang="ru-RU" sz="2000" dirty="0">
                <a:latin typeface="Cera Pro" panose="00000500000000000000" pitchFamily="2" charset="0"/>
              </a:rPr>
              <a:t>: </a:t>
            </a:r>
            <a:r>
              <a:rPr lang="ru-RU" sz="2000" i="1" dirty="0">
                <a:latin typeface="Cera Pro" panose="00000500000000000000" pitchFamily="2" charset="0"/>
              </a:rPr>
              <a:t>Ему предстояла встреча с коллегами по работе</a:t>
            </a:r>
            <a:r>
              <a:rPr lang="ru-RU" sz="2000" dirty="0">
                <a:latin typeface="Cera Pro" panose="00000500000000000000" pitchFamily="2" charset="0"/>
              </a:rPr>
              <a:t> (коллеги — </a:t>
            </a:r>
            <a:r>
              <a:rPr lang="ru-RU" sz="2000" dirty="0" smtClean="0">
                <a:latin typeface="Cera Pro" panose="00000500000000000000" pitchFamily="2" charset="0"/>
              </a:rPr>
              <a:t/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это </a:t>
            </a:r>
            <a:r>
              <a:rPr lang="ru-RU" sz="2000" dirty="0">
                <a:latin typeface="Cera Pro" panose="00000500000000000000" pitchFamily="2" charset="0"/>
              </a:rPr>
              <a:t>и есть сотрудники); </a:t>
            </a:r>
            <a:r>
              <a:rPr lang="ru-RU" sz="2000" i="1" dirty="0">
                <a:latin typeface="Cera Pro" panose="00000500000000000000" pitchFamily="2" charset="0"/>
              </a:rPr>
              <a:t>Мы изучили прейскурант цен</a:t>
            </a:r>
            <a:r>
              <a:rPr lang="ru-RU" sz="2000" dirty="0">
                <a:latin typeface="Cera Pro" panose="00000500000000000000" pitchFamily="2" charset="0"/>
              </a:rPr>
              <a:t> (прейскурант — список товаров, </a:t>
            </a:r>
            <a:r>
              <a:rPr lang="ru-RU" sz="2000" dirty="0" smtClean="0">
                <a:latin typeface="Cera Pro" panose="00000500000000000000" pitchFamily="2" charset="0"/>
              </a:rPr>
              <a:t>услуг и </a:t>
            </a:r>
            <a:r>
              <a:rPr lang="ru-RU" sz="2000" dirty="0">
                <a:latin typeface="Cera Pro" panose="00000500000000000000" pitchFamily="2" charset="0"/>
              </a:rPr>
              <a:t>т. п. с указанием цен);</a:t>
            </a:r>
          </a:p>
          <a:p>
            <a:pPr lvl="1">
              <a:buClr>
                <a:srgbClr val="4DBD94"/>
              </a:buClr>
              <a:buFont typeface="Wingdings" charset="2"/>
              <a:buChar char="ü"/>
            </a:pPr>
            <a:r>
              <a:rPr lang="ru-RU" sz="2000" dirty="0" smtClean="0">
                <a:latin typeface="Cera Pro" panose="00000500000000000000" pitchFamily="2" charset="0"/>
              </a:rPr>
              <a:t>тавтология </a:t>
            </a:r>
            <a:r>
              <a:rPr lang="ru-RU" sz="2000" dirty="0">
                <a:latin typeface="Cera Pro" panose="00000500000000000000" pitchFamily="2" charset="0"/>
              </a:rPr>
              <a:t>(неоправданное употребление однокоренных слов): </a:t>
            </a:r>
            <a:r>
              <a:rPr lang="ru-RU" sz="2000" i="1" dirty="0">
                <a:latin typeface="Cera Pro" panose="00000500000000000000" pitchFamily="2" charset="0"/>
              </a:rPr>
              <a:t>В этом рассказе писатель рассказывает о реальном случае; Для Чацкого характерны такие черты характера, как честность, искренность, категоричность</a:t>
            </a:r>
            <a:r>
              <a:rPr lang="ru-RU" sz="2000" dirty="0">
                <a:latin typeface="Cera Pro" panose="00000500000000000000" pitchFamily="2" charset="0"/>
              </a:rPr>
              <a:t>.</a:t>
            </a:r>
          </a:p>
          <a:p>
            <a:pPr lvl="1">
              <a:buClr>
                <a:srgbClr val="4DBD94"/>
              </a:buClr>
              <a:buFont typeface="Wingdings" charset="2"/>
              <a:buChar char="ü"/>
            </a:pPr>
            <a:r>
              <a:rPr lang="ru-RU" sz="2000" dirty="0" smtClean="0">
                <a:latin typeface="Cera Pro" panose="00000500000000000000" pitchFamily="2" charset="0"/>
              </a:rPr>
              <a:t>неоправданное </a:t>
            </a:r>
            <a:r>
              <a:rPr lang="ru-RU" sz="2000" dirty="0">
                <a:latin typeface="Cera Pro" panose="00000500000000000000" pitchFamily="2" charset="0"/>
              </a:rPr>
              <a:t>повторение слов: </a:t>
            </a:r>
            <a:r>
              <a:rPr lang="ru-RU" sz="2000" i="1" dirty="0">
                <a:latin typeface="Cera Pro" panose="00000500000000000000" pitchFamily="2" charset="0"/>
              </a:rPr>
              <a:t>Автор ставит важную </a:t>
            </a:r>
            <a:r>
              <a:rPr lang="ru-RU" sz="2000" i="1" dirty="0" smtClean="0">
                <a:latin typeface="Cera Pro" panose="00000500000000000000" pitchFamily="2" charset="0"/>
              </a:rPr>
              <a:t>проблему. Но есть</a:t>
            </a:r>
            <a:br>
              <a:rPr lang="ru-RU" sz="2000" i="1" dirty="0" smtClean="0">
                <a:latin typeface="Cera Pro" panose="00000500000000000000" pitchFamily="2" charset="0"/>
              </a:rPr>
            </a:br>
            <a:r>
              <a:rPr lang="ru-RU" sz="2000" i="1" dirty="0" smtClean="0">
                <a:latin typeface="Cera Pro" panose="00000500000000000000" pitchFamily="2" charset="0"/>
              </a:rPr>
              <a:t>ли </a:t>
            </a:r>
            <a:r>
              <a:rPr lang="ru-RU" sz="2000" i="1" dirty="0">
                <a:latin typeface="Cera Pro" panose="00000500000000000000" pitchFamily="2" charset="0"/>
              </a:rPr>
              <a:t>решение у этой проблемы? Вряд ли проблема может быть решена полностью</a:t>
            </a:r>
            <a:r>
              <a:rPr lang="ru-RU" sz="2000" dirty="0">
                <a:latin typeface="Cera Pro" panose="00000500000000000000" pitchFamily="2" charset="0"/>
              </a:rPr>
              <a:t>.</a:t>
            </a:r>
          </a:p>
          <a:p>
            <a:endParaRPr lang="ru-RU" sz="20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Лексические ошибки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15083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1273" y="1299808"/>
            <a:ext cx="10522527" cy="3865123"/>
          </a:xfrm>
        </p:spPr>
        <p:txBody>
          <a:bodyPr>
            <a:normAutofit/>
          </a:bodyPr>
          <a:lstStyle/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читать </a:t>
            </a:r>
            <a:r>
              <a:rPr lang="ru-RU" sz="2000" dirty="0">
                <a:latin typeface="Cera Pro" panose="00000500000000000000" pitchFamily="2" charset="0"/>
              </a:rPr>
              <a:t>тексты вслух, читать друг другу;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пересказывать </a:t>
            </a:r>
            <a:r>
              <a:rPr lang="ru-RU" sz="2000" dirty="0">
                <a:latin typeface="Cera Pro" panose="00000500000000000000" pitchFamily="2" charset="0"/>
              </a:rPr>
              <a:t>тексты, параграфы, будет полезно развивать </a:t>
            </a:r>
            <a:r>
              <a:rPr lang="ru-RU" sz="2000" dirty="0" smtClean="0">
                <a:latin typeface="Cera Pro" panose="00000500000000000000" pitchFamily="2" charset="0"/>
              </a:rPr>
              <a:t>память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с</a:t>
            </a:r>
            <a:r>
              <a:rPr lang="ru-RU" sz="2000" dirty="0">
                <a:latin typeface="Cera Pro" panose="00000500000000000000" pitchFamily="2" charset="0"/>
              </a:rPr>
              <a:t> помощью заучивания стихов;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пересматривать </a:t>
            </a:r>
            <a:r>
              <a:rPr lang="ru-RU" sz="2000" dirty="0">
                <a:latin typeface="Cera Pro" panose="00000500000000000000" pitchFamily="2" charset="0"/>
              </a:rPr>
              <a:t>свои тетрадки с записями ошибок и правил;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склонять </a:t>
            </a:r>
            <a:r>
              <a:rPr lang="ru-RU" sz="2000" dirty="0">
                <a:latin typeface="Cera Pro" panose="00000500000000000000" pitchFamily="2" charset="0"/>
              </a:rPr>
              <a:t>числительные, соблюдая грамматические нормы;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изучить </a:t>
            </a:r>
            <a:r>
              <a:rPr lang="ru-RU" sz="2000" dirty="0">
                <a:latin typeface="Cera Pro" panose="00000500000000000000" pitchFamily="2" charset="0"/>
              </a:rPr>
              <a:t>способы цитирования;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следить </a:t>
            </a:r>
            <a:r>
              <a:rPr lang="ru-RU" sz="2000" dirty="0">
                <a:latin typeface="Cera Pro" panose="00000500000000000000" pitchFamily="2" charset="0"/>
              </a:rPr>
              <a:t>за речью, избегать слов-паразитов;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использовать </a:t>
            </a:r>
            <a:r>
              <a:rPr lang="ru-RU" sz="2000" dirty="0">
                <a:latin typeface="Cera Pro" panose="00000500000000000000" pitchFamily="2" charset="0"/>
              </a:rPr>
              <a:t>для тренировки и повторения варианты </a:t>
            </a:r>
            <a:r>
              <a:rPr lang="ru-RU" sz="2000" dirty="0" err="1">
                <a:latin typeface="Cera Pro" panose="00000500000000000000" pitchFamily="2" charset="0"/>
              </a:rPr>
              <a:t>КИМов</a:t>
            </a:r>
            <a:r>
              <a:rPr lang="ru-RU" sz="2000" dirty="0">
                <a:latin typeface="Cera Pro" panose="00000500000000000000" pitchFamily="2" charset="0"/>
              </a:rPr>
              <a:t>, рабочих тетрадей;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если </a:t>
            </a:r>
            <a:r>
              <a:rPr lang="ru-RU" sz="2000" dirty="0">
                <a:latin typeface="Cera Pro" panose="00000500000000000000" pitchFamily="2" charset="0"/>
              </a:rPr>
              <a:t>есть возможность, участвовать в пробных итоговых собеседованиях</a:t>
            </a:r>
            <a:r>
              <a:rPr lang="ru-RU" sz="2000" dirty="0" smtClean="0">
                <a:latin typeface="Cera Pro" panose="00000500000000000000" pitchFamily="2" charset="0"/>
              </a:rPr>
              <a:t>.</a:t>
            </a:r>
            <a:endParaRPr lang="ru-RU" sz="20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Что можно делать самостоятельно и в классе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04620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62023"/>
            <a:ext cx="10515600" cy="4914940"/>
          </a:xfrm>
        </p:spPr>
        <p:txBody>
          <a:bodyPr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ru-RU" sz="2000" b="1" dirty="0" smtClean="0">
                <a:latin typeface="Cera Pro" panose="00000500000000000000" pitchFamily="2" charset="0"/>
              </a:rPr>
              <a:t>1</a:t>
            </a:r>
            <a:r>
              <a:rPr lang="ru-RU" sz="2000" dirty="0" smtClean="0">
                <a:latin typeface="Cera Pro" panose="00000500000000000000" pitchFamily="2" charset="0"/>
              </a:rPr>
              <a:t> </a:t>
            </a:r>
            <a:r>
              <a:rPr lang="ru-RU" sz="2000" dirty="0">
                <a:latin typeface="Cera Pro" panose="00000500000000000000" pitchFamily="2" charset="0"/>
              </a:rPr>
              <a:t>— изложение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2000" i="1" dirty="0">
                <a:latin typeface="Cera Pro" panose="00000500000000000000" pitchFamily="2" charset="0"/>
              </a:rPr>
              <a:t>Текст из 5 предложений: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2000" b="1" dirty="0">
                <a:latin typeface="Cera Pro" panose="00000500000000000000" pitchFamily="2" charset="0"/>
              </a:rPr>
              <a:t>2</a:t>
            </a:r>
            <a:r>
              <a:rPr lang="ru-RU" sz="2000" dirty="0">
                <a:latin typeface="Cera Pro" panose="00000500000000000000" pitchFamily="2" charset="0"/>
              </a:rPr>
              <a:t> — определение грамматической основы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2000" b="1" dirty="0">
                <a:latin typeface="Cera Pro" panose="00000500000000000000" pitchFamily="2" charset="0"/>
              </a:rPr>
              <a:t>3</a:t>
            </a:r>
            <a:r>
              <a:rPr lang="ru-RU" sz="2000" dirty="0">
                <a:latin typeface="Cera Pro" panose="00000500000000000000" pitchFamily="2" charset="0"/>
              </a:rPr>
              <a:t> — характеристика предложений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2000" b="1" dirty="0">
                <a:latin typeface="Cera Pro" panose="00000500000000000000" pitchFamily="2" charset="0"/>
              </a:rPr>
              <a:t>4</a:t>
            </a:r>
            <a:r>
              <a:rPr lang="ru-RU" sz="2000" dirty="0">
                <a:latin typeface="Cera Pro" panose="00000500000000000000" pitchFamily="2" charset="0"/>
              </a:rPr>
              <a:t> — соотношение пунктуационных правил и предложений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2000" b="1" dirty="0">
                <a:latin typeface="Cera Pro" panose="00000500000000000000" pitchFamily="2" charset="0"/>
              </a:rPr>
              <a:t>5</a:t>
            </a:r>
            <a:r>
              <a:rPr lang="ru-RU" sz="2000" dirty="0">
                <a:latin typeface="Cera Pro" panose="00000500000000000000" pitchFamily="2" charset="0"/>
              </a:rPr>
              <a:t> — знаки препинания в небольшом тексте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2000" b="1" dirty="0">
                <a:latin typeface="Cera Pro" panose="00000500000000000000" pitchFamily="2" charset="0"/>
              </a:rPr>
              <a:t>6</a:t>
            </a:r>
            <a:r>
              <a:rPr lang="ru-RU" sz="2000" dirty="0">
                <a:latin typeface="Cera Pro" panose="00000500000000000000" pitchFamily="2" charset="0"/>
              </a:rPr>
              <a:t> — объяснение написания слов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2000" b="1" dirty="0">
                <a:latin typeface="Cera Pro" panose="00000500000000000000" pitchFamily="2" charset="0"/>
              </a:rPr>
              <a:t>7</a:t>
            </a:r>
            <a:r>
              <a:rPr lang="ru-RU" sz="2000" dirty="0">
                <a:latin typeface="Cera Pro" panose="00000500000000000000" pitchFamily="2" charset="0"/>
              </a:rPr>
              <a:t> — пропущенные буквы в небольшом тексте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2000" b="1" dirty="0">
                <a:latin typeface="Cera Pro" panose="00000500000000000000" pitchFamily="2" charset="0"/>
              </a:rPr>
              <a:t>8</a:t>
            </a:r>
            <a:r>
              <a:rPr lang="ru-RU" sz="2000" dirty="0">
                <a:latin typeface="Cera Pro" panose="00000500000000000000" pitchFamily="2" charset="0"/>
              </a:rPr>
              <a:t> — запись слова в соответствующей форме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2000" b="1" dirty="0">
                <a:latin typeface="Cera Pro" panose="00000500000000000000" pitchFamily="2" charset="0"/>
              </a:rPr>
              <a:t>9</a:t>
            </a:r>
            <a:r>
              <a:rPr lang="ru-RU" sz="2000" dirty="0">
                <a:latin typeface="Cera Pro" panose="00000500000000000000" pitchFamily="2" charset="0"/>
              </a:rPr>
              <a:t> — синонимичное словосочетание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2000" i="1" dirty="0">
                <a:latin typeface="Cera Pro" panose="00000500000000000000" pitchFamily="2" charset="0"/>
              </a:rPr>
              <a:t>Большой текст: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2000" b="1" dirty="0">
                <a:latin typeface="Cera Pro" panose="00000500000000000000" pitchFamily="2" charset="0"/>
              </a:rPr>
              <a:t>10</a:t>
            </a:r>
            <a:r>
              <a:rPr lang="ru-RU" sz="2000" dirty="0">
                <a:latin typeface="Cera Pro" panose="00000500000000000000" pitchFamily="2" charset="0"/>
              </a:rPr>
              <a:t> — высказывания, соответствующие содержанию текста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2000" b="1" dirty="0">
                <a:latin typeface="Cera Pro" panose="00000500000000000000" pitchFamily="2" charset="0"/>
              </a:rPr>
              <a:t>11</a:t>
            </a:r>
            <a:r>
              <a:rPr lang="ru-RU" sz="2000" dirty="0">
                <a:latin typeface="Cera Pro" panose="00000500000000000000" pitchFamily="2" charset="0"/>
              </a:rPr>
              <a:t> — средства выразительности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2000" b="1" dirty="0" smtClean="0">
                <a:latin typeface="Cera Pro" panose="00000500000000000000" pitchFamily="2" charset="0"/>
              </a:rPr>
              <a:t>12</a:t>
            </a:r>
            <a:r>
              <a:rPr lang="ru-RU" sz="2000" dirty="0" smtClean="0">
                <a:latin typeface="Cera Pro" panose="00000500000000000000" pitchFamily="2" charset="0"/>
              </a:rPr>
              <a:t> </a:t>
            </a:r>
            <a:r>
              <a:rPr lang="ru-RU" sz="2000" dirty="0">
                <a:latin typeface="Cera Pro" panose="00000500000000000000" pitchFamily="2" charset="0"/>
              </a:rPr>
              <a:t>— лексика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2000" b="1" dirty="0">
                <a:latin typeface="Cera Pro" panose="00000500000000000000" pitchFamily="2" charset="0"/>
              </a:rPr>
              <a:t>13: 13.1, 13.2, 13.3</a:t>
            </a:r>
            <a:r>
              <a:rPr lang="ru-RU" sz="2000" dirty="0">
                <a:latin typeface="Cera Pro" panose="00000500000000000000" pitchFamily="2" charset="0"/>
              </a:rPr>
              <a:t> — </a:t>
            </a:r>
            <a:r>
              <a:rPr lang="ru-RU" sz="2000" dirty="0" smtClean="0">
                <a:latin typeface="Cera Pro" panose="00000500000000000000" pitchFamily="2" charset="0"/>
              </a:rPr>
              <a:t>сочинение</a:t>
            </a:r>
            <a:endParaRPr lang="ru-RU" sz="2000" dirty="0"/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Структура ОГЭ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2258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702" y="1364349"/>
            <a:ext cx="10575427" cy="50858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err="1">
                <a:latin typeface="Cera Pro" panose="00000500000000000000" pitchFamily="2" charset="0"/>
              </a:rPr>
              <a:t>Демовариант</a:t>
            </a:r>
            <a:r>
              <a:rPr lang="ru-RU" sz="1800" b="1" dirty="0">
                <a:latin typeface="Cera Pro" panose="00000500000000000000" pitchFamily="2" charset="0"/>
              </a:rPr>
              <a:t> </a:t>
            </a:r>
            <a:r>
              <a:rPr lang="ru-RU" sz="1800" b="1" dirty="0" smtClean="0">
                <a:latin typeface="Cera Pro" panose="00000500000000000000" pitchFamily="2" charset="0"/>
              </a:rPr>
              <a:t>2025. Первый </a:t>
            </a:r>
            <a:r>
              <a:rPr lang="ru-RU" sz="1800" b="1" dirty="0">
                <a:latin typeface="Cera Pro" panose="00000500000000000000" pitchFamily="2" charset="0"/>
              </a:rPr>
              <a:t>текст:</a:t>
            </a:r>
            <a:endParaRPr lang="ru-RU" sz="18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Cera Pro" panose="00000500000000000000" pitchFamily="2" charset="0"/>
              </a:rPr>
              <a:t>(</a:t>
            </a:r>
            <a:r>
              <a:rPr lang="ru-RU" sz="1800" dirty="0">
                <a:latin typeface="Cera Pro" panose="00000500000000000000" pitchFamily="2" charset="0"/>
              </a:rPr>
              <a:t>1)Владимир Иванович Даль говорил, что в русском слове «не менее </a:t>
            </a:r>
            <a:r>
              <a:rPr lang="ru-RU" sz="1800" dirty="0" smtClean="0">
                <a:latin typeface="Cera Pro" panose="00000500000000000000" pitchFamily="2" charset="0"/>
              </a:rPr>
              <a:t>жизни, как </a:t>
            </a:r>
            <a:r>
              <a:rPr lang="ru-RU" sz="1800" dirty="0">
                <a:latin typeface="Cera Pro" panose="00000500000000000000" pitchFamily="2" charset="0"/>
              </a:rPr>
              <a:t>и в самом человеке». (2)Этому живому слову Даль посвятил свою </a:t>
            </a:r>
            <a:r>
              <a:rPr lang="ru-RU" sz="1800" dirty="0" smtClean="0">
                <a:latin typeface="Cera Pro" panose="00000500000000000000" pitchFamily="2" charset="0"/>
              </a:rPr>
              <a:t>деятельность, все </a:t>
            </a:r>
            <a:r>
              <a:rPr lang="ru-RU" sz="1800" dirty="0">
                <a:latin typeface="Cera Pro" panose="00000500000000000000" pitchFamily="2" charset="0"/>
              </a:rPr>
              <a:t>свои силы — его истинным призванием стало служение родному русскому </a:t>
            </a:r>
            <a:r>
              <a:rPr lang="ru-RU" sz="1800" dirty="0" smtClean="0">
                <a:latin typeface="Cera Pro" panose="00000500000000000000" pitchFamily="2" charset="0"/>
              </a:rPr>
              <a:t>слову, нашей </a:t>
            </a:r>
            <a:r>
              <a:rPr lang="ru-RU" sz="1800" dirty="0">
                <a:latin typeface="Cera Pro" panose="00000500000000000000" pitchFamily="2" charset="0"/>
              </a:rPr>
              <a:t>национальной культуре. (3)Автор «Толкового словаря живого великорусского языка» достоин того, чтобы мы больше знали о судьбе этого талантливого человека, об истории создания его замечательного словаря. (4)Мы должны научиться черпать из этой удивительной книги то, что поможет нам общаться с родным словом, как с живым человеком. (5)А узнавая, постигая, разгадывая тайны русского слова, мы глубже познаём особенности национального характера, русской культуры, истории России, через общение с живым словом лучше начинаем узнавать себя.</a:t>
            </a:r>
          </a:p>
          <a:p>
            <a:pPr marL="0" indent="0">
              <a:buNone/>
            </a:pPr>
            <a:r>
              <a:rPr lang="ru-RU" sz="1800" b="1" dirty="0">
                <a:latin typeface="Cera Pro" panose="00000500000000000000" pitchFamily="2" charset="0"/>
              </a:rPr>
              <a:t>Задание 2</a:t>
            </a:r>
            <a:r>
              <a:rPr lang="ru-RU" sz="1800" b="1" dirty="0" smtClean="0">
                <a:latin typeface="Cera Pro" panose="00000500000000000000" pitchFamily="2" charset="0"/>
              </a:rPr>
              <a:t>. </a:t>
            </a:r>
            <a:r>
              <a:rPr lang="ru-RU" sz="1800" dirty="0" smtClean="0">
                <a:latin typeface="Cera Pro" panose="00000500000000000000" pitchFamily="2" charset="0"/>
              </a:rPr>
              <a:t>Укажите </a:t>
            </a:r>
            <a:r>
              <a:rPr lang="ru-RU" sz="1800" dirty="0">
                <a:latin typeface="Cera Pro" panose="00000500000000000000" pitchFamily="2" charset="0"/>
              </a:rPr>
              <a:t>варианты ответов, в которых верно определена </a:t>
            </a:r>
            <a:r>
              <a:rPr lang="ru-RU" sz="1800" b="1" dirty="0">
                <a:latin typeface="Cera Pro" panose="00000500000000000000" pitchFamily="2" charset="0"/>
              </a:rPr>
              <a:t>грамматическая </a:t>
            </a:r>
            <a:r>
              <a:rPr lang="ru-RU" sz="1800" b="1" dirty="0" smtClean="0">
                <a:latin typeface="Cera Pro" panose="00000500000000000000" pitchFamily="2" charset="0"/>
              </a:rPr>
              <a:t>основа</a:t>
            </a:r>
            <a:br>
              <a:rPr lang="ru-RU" sz="1800" b="1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в </a:t>
            </a:r>
            <a:r>
              <a:rPr lang="ru-RU" sz="1800" dirty="0">
                <a:latin typeface="Cera Pro" panose="00000500000000000000" pitchFamily="2" charset="0"/>
              </a:rPr>
              <a:t>одном из предложений или в одной из частей сложного предложения текста. Запишите номера ответов.</a:t>
            </a:r>
          </a:p>
          <a:p>
            <a:pPr marL="0" indent="0">
              <a:buNone/>
            </a:pPr>
            <a:r>
              <a:rPr lang="ru-RU" sz="1800" dirty="0">
                <a:latin typeface="Cera Pro" panose="00000500000000000000" pitchFamily="2" charset="0"/>
              </a:rPr>
              <a:t>1) Владимир Иванович Даль говорил (предложение 1)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Cera Pro" panose="00000500000000000000" pitchFamily="2" charset="0"/>
              </a:rPr>
              <a:t>2) служение стало (предложение 2)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Cera Pro" panose="00000500000000000000" pitchFamily="2" charset="0"/>
              </a:rPr>
              <a:t>3) автор достоин (предложение 3)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Cera Pro" panose="00000500000000000000" pitchFamily="2" charset="0"/>
              </a:rPr>
              <a:t>4) мы должны (предложение 4)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Cera Pro" panose="00000500000000000000" pitchFamily="2" charset="0"/>
              </a:rPr>
              <a:t>5) узнавая, постигая, разгадывая тайны (предложение 5)</a:t>
            </a:r>
          </a:p>
          <a:p>
            <a:pPr marL="0" indent="0">
              <a:buNone/>
            </a:pPr>
            <a:endParaRPr lang="ru-RU" sz="18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63523" y="743782"/>
            <a:ext cx="9773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Трудные случаи и ловушки </a:t>
            </a:r>
            <a:r>
              <a:rPr lang="ru-RU" sz="2400" b="1" dirty="0"/>
              <a:t>из демоверсий ОГЭ 2025, </a:t>
            </a:r>
            <a:r>
              <a:rPr lang="ru-RU" sz="2400" b="1" dirty="0" smtClean="0"/>
              <a:t>2026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13035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67821"/>
            <a:ext cx="10515600" cy="4809142"/>
          </a:xfrm>
        </p:spPr>
        <p:txBody>
          <a:bodyPr>
            <a:normAutofit/>
          </a:bodyPr>
          <a:lstStyle/>
          <a:p>
            <a:pPr>
              <a:buClr>
                <a:srgbClr val="4DBD94"/>
              </a:buClr>
            </a:pPr>
            <a:r>
              <a:rPr lang="ru-RU" sz="2000" i="1" u="sng" dirty="0" smtClean="0">
                <a:latin typeface="Cera Pro" panose="00000500000000000000" pitchFamily="2" charset="0"/>
              </a:rPr>
              <a:t>Владимир </a:t>
            </a:r>
            <a:r>
              <a:rPr lang="ru-RU" sz="2000" i="1" u="sng" dirty="0">
                <a:latin typeface="Cera Pro" panose="00000500000000000000" pitchFamily="2" charset="0"/>
              </a:rPr>
              <a:t>Иванович Даль</a:t>
            </a:r>
            <a:r>
              <a:rPr lang="ru-RU" sz="2000" i="1" dirty="0">
                <a:latin typeface="Cera Pro" panose="00000500000000000000" pitchFamily="2" charset="0"/>
              </a:rPr>
              <a:t> </a:t>
            </a:r>
            <a:r>
              <a:rPr lang="ru-RU" sz="2000" i="1" u="dbl" dirty="0">
                <a:latin typeface="Cera Pro" panose="00000500000000000000" pitchFamily="2" charset="0"/>
              </a:rPr>
              <a:t>говорил</a:t>
            </a:r>
            <a:r>
              <a:rPr lang="ru-RU" sz="2000" i="1" dirty="0">
                <a:latin typeface="Cera Pro" panose="00000500000000000000" pitchFamily="2" charset="0"/>
              </a:rPr>
              <a:t>, что в русском слове «не менее </a:t>
            </a:r>
            <a:r>
              <a:rPr lang="ru-RU" sz="2000" i="1" dirty="0" smtClean="0">
                <a:latin typeface="Cera Pro" panose="00000500000000000000" pitchFamily="2" charset="0"/>
              </a:rPr>
              <a:t>жизни,</a:t>
            </a:r>
            <a:br>
              <a:rPr lang="ru-RU" sz="2000" i="1" dirty="0" smtClean="0">
                <a:latin typeface="Cera Pro" panose="00000500000000000000" pitchFamily="2" charset="0"/>
              </a:rPr>
            </a:br>
            <a:r>
              <a:rPr lang="ru-RU" sz="2000" i="1" dirty="0" smtClean="0">
                <a:latin typeface="Cera Pro" panose="00000500000000000000" pitchFamily="2" charset="0"/>
              </a:rPr>
              <a:t>как </a:t>
            </a:r>
            <a:r>
              <a:rPr lang="ru-RU" sz="2000" i="1" dirty="0">
                <a:latin typeface="Cera Pro" panose="00000500000000000000" pitchFamily="2" charset="0"/>
              </a:rPr>
              <a:t>и в самом человеке»</a:t>
            </a:r>
            <a:r>
              <a:rPr lang="ru-RU" sz="2000" dirty="0">
                <a:latin typeface="Cera Pro" panose="00000500000000000000" pitchFamily="2" charset="0"/>
              </a:rPr>
              <a:t>. Основа — словосочетание + сказуемое.</a:t>
            </a:r>
          </a:p>
          <a:p>
            <a:pPr>
              <a:buClr>
                <a:srgbClr val="4DBD94"/>
              </a:buClr>
            </a:pPr>
            <a:r>
              <a:rPr lang="ru-RU" sz="2000" dirty="0">
                <a:latin typeface="Cera Pro" panose="00000500000000000000" pitchFamily="2" charset="0"/>
              </a:rPr>
              <a:t>(2)</a:t>
            </a:r>
            <a:r>
              <a:rPr lang="ru-RU" sz="2000" i="1" dirty="0">
                <a:latin typeface="Cera Pro" panose="00000500000000000000" pitchFamily="2" charset="0"/>
              </a:rPr>
              <a:t>Этому живому слову Даль посвятил свою </a:t>
            </a:r>
            <a:r>
              <a:rPr lang="ru-RU" sz="2000" i="1" dirty="0" smtClean="0">
                <a:latin typeface="Cera Pro" panose="00000500000000000000" pitchFamily="2" charset="0"/>
              </a:rPr>
              <a:t>деятельность,</a:t>
            </a:r>
            <a:br>
              <a:rPr lang="ru-RU" sz="2000" i="1" dirty="0" smtClean="0">
                <a:latin typeface="Cera Pro" panose="00000500000000000000" pitchFamily="2" charset="0"/>
              </a:rPr>
            </a:br>
            <a:r>
              <a:rPr lang="ru-RU" sz="2000" i="1" dirty="0" smtClean="0">
                <a:latin typeface="Cera Pro" panose="00000500000000000000" pitchFamily="2" charset="0"/>
              </a:rPr>
              <a:t>все </a:t>
            </a:r>
            <a:r>
              <a:rPr lang="ru-RU" sz="2000" i="1" dirty="0">
                <a:latin typeface="Cera Pro" panose="00000500000000000000" pitchFamily="2" charset="0"/>
              </a:rPr>
              <a:t>свои силы </a:t>
            </a:r>
            <a:r>
              <a:rPr lang="ru-RU" sz="2000" dirty="0">
                <a:latin typeface="Cera Pro" panose="00000500000000000000" pitchFamily="2" charset="0"/>
              </a:rPr>
              <a:t>—</a:t>
            </a:r>
            <a:r>
              <a:rPr lang="ru-RU" sz="2000" i="1" dirty="0" smtClean="0">
                <a:latin typeface="Cera Pro" panose="00000500000000000000" pitchFamily="2" charset="0"/>
              </a:rPr>
              <a:t> </a:t>
            </a:r>
            <a:r>
              <a:rPr lang="ru-RU" sz="2000" i="1" dirty="0">
                <a:latin typeface="Cera Pro" panose="00000500000000000000" pitchFamily="2" charset="0"/>
              </a:rPr>
              <a:t>его истинным </a:t>
            </a:r>
            <a:r>
              <a:rPr lang="ru-RU" sz="2000" i="1" u="dbl" dirty="0">
                <a:latin typeface="Cera Pro" panose="00000500000000000000" pitchFamily="2" charset="0"/>
              </a:rPr>
              <a:t>призванием стало</a:t>
            </a:r>
            <a:r>
              <a:rPr lang="ru-RU" sz="2000" i="1" dirty="0">
                <a:latin typeface="Cera Pro" panose="00000500000000000000" pitchFamily="2" charset="0"/>
              </a:rPr>
              <a:t> </a:t>
            </a:r>
            <a:r>
              <a:rPr lang="ru-RU" sz="2000" i="1" u="sng" dirty="0">
                <a:latin typeface="Cera Pro" panose="00000500000000000000" pitchFamily="2" charset="0"/>
              </a:rPr>
              <a:t>служение</a:t>
            </a:r>
            <a:r>
              <a:rPr lang="ru-RU" sz="2000" i="1" dirty="0">
                <a:latin typeface="Cera Pro" panose="00000500000000000000" pitchFamily="2" charset="0"/>
              </a:rPr>
              <a:t> родному русскому слову, нашей национальной культуре</a:t>
            </a:r>
            <a:r>
              <a:rPr lang="ru-RU" sz="2000" dirty="0">
                <a:latin typeface="Cera Pro" panose="00000500000000000000" pitchFamily="2" charset="0"/>
              </a:rPr>
              <a:t>. Сказуемое составное </a:t>
            </a:r>
            <a:r>
              <a:rPr lang="ru-RU" sz="2000" dirty="0" smtClean="0">
                <a:latin typeface="Cera Pro" panose="00000500000000000000" pitchFamily="2" charset="0"/>
              </a:rPr>
              <a:t>именное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(а </a:t>
            </a:r>
            <a:r>
              <a:rPr lang="ru-RU" sz="2000" dirty="0">
                <a:latin typeface="Cera Pro" panose="00000500000000000000" pitchFamily="2" charset="0"/>
              </a:rPr>
              <a:t>не </a:t>
            </a:r>
            <a:r>
              <a:rPr lang="ru-RU" sz="2000" i="1" dirty="0">
                <a:latin typeface="Cera Pro" panose="00000500000000000000" pitchFamily="2" charset="0"/>
              </a:rPr>
              <a:t>служение стало</a:t>
            </a:r>
            <a:r>
              <a:rPr lang="ru-RU" sz="2000" dirty="0">
                <a:latin typeface="Cera Pro" panose="00000500000000000000" pitchFamily="2" charset="0"/>
              </a:rPr>
              <a:t>).</a:t>
            </a: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Другой пример:</a:t>
            </a:r>
          </a:p>
          <a:p>
            <a:pPr>
              <a:buClr>
                <a:srgbClr val="4DBD94"/>
              </a:buClr>
            </a:pPr>
            <a:r>
              <a:rPr lang="ru-RU" sz="2000" i="1" dirty="0">
                <a:latin typeface="Cera Pro" panose="00000500000000000000" pitchFamily="2" charset="0"/>
              </a:rPr>
              <a:t>Поэт, употребляя слово, </a:t>
            </a:r>
            <a:r>
              <a:rPr lang="ru-RU" sz="2000" i="1" u="sng" dirty="0">
                <a:latin typeface="Cera Pro" panose="00000500000000000000" pitchFamily="2" charset="0"/>
              </a:rPr>
              <a:t>которое</a:t>
            </a:r>
            <a:r>
              <a:rPr lang="ru-RU" sz="2000" i="1" dirty="0">
                <a:latin typeface="Cera Pro" panose="00000500000000000000" pitchFamily="2" charset="0"/>
              </a:rPr>
              <a:t> уже в пушкинские времена </a:t>
            </a:r>
            <a:r>
              <a:rPr lang="ru-RU" sz="2000" i="1" u="dbl" dirty="0">
                <a:latin typeface="Cera Pro" panose="00000500000000000000" pitchFamily="2" charset="0"/>
              </a:rPr>
              <a:t>не было</a:t>
            </a:r>
            <a:r>
              <a:rPr lang="ru-RU" sz="2000" i="1" dirty="0">
                <a:latin typeface="Cera Pro" panose="00000500000000000000" pitchFamily="2" charset="0"/>
              </a:rPr>
              <a:t> напрямую </a:t>
            </a:r>
            <a:r>
              <a:rPr lang="ru-RU" sz="2000" i="1" u="dbl" dirty="0">
                <a:latin typeface="Cera Pro" panose="00000500000000000000" pitchFamily="2" charset="0"/>
              </a:rPr>
              <a:t>связано</a:t>
            </a:r>
            <a:r>
              <a:rPr lang="ru-RU" sz="2000" i="1" dirty="0">
                <a:latin typeface="Cera Pro" panose="00000500000000000000" pitchFamily="2" charset="0"/>
              </a:rPr>
              <a:t> с мудростью, создавал в повествовании особый исторический колорит</a:t>
            </a:r>
            <a:r>
              <a:rPr lang="ru-RU" sz="2000" dirty="0">
                <a:latin typeface="Cera Pro" panose="00000500000000000000" pitchFamily="2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Трудные случаи и ловушки. Задание 2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51659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6159" y="1314922"/>
            <a:ext cx="10537641" cy="49574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Cera Pro" panose="00000500000000000000" pitchFamily="2" charset="0"/>
              </a:rPr>
              <a:t>Укажите </a:t>
            </a:r>
            <a:r>
              <a:rPr lang="ru-RU" sz="1800" dirty="0">
                <a:latin typeface="Cera Pro" panose="00000500000000000000" pitchFamily="2" charset="0"/>
              </a:rPr>
              <a:t>варианты ответов, в которых даны верные характеристики предложений текста. Запишите номера ответов.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1800" b="1" dirty="0">
                <a:latin typeface="Cera Pro" panose="00000500000000000000" pitchFamily="2" charset="0"/>
              </a:rPr>
              <a:t>1) </a:t>
            </a:r>
            <a:r>
              <a:rPr lang="ru-RU" sz="1800" dirty="0">
                <a:latin typeface="Cera Pro" panose="00000500000000000000" pitchFamily="2" charset="0"/>
              </a:rPr>
              <a:t>Предложение 1 содержит цитирование.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Cera Pro" panose="00000500000000000000" pitchFamily="2" charset="0"/>
              </a:rPr>
              <a:t>2) В первой части сложного предложения 2 содержится сказуемое составное именное.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Cera Pro" panose="00000500000000000000" pitchFamily="2" charset="0"/>
              </a:rPr>
              <a:t>3) Предложение 3 сложносочинённое.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Cera Pro" panose="00000500000000000000" pitchFamily="2" charset="0"/>
              </a:rPr>
              <a:t>4) Предложение 4 простое, распространённое.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Cera Pro" panose="00000500000000000000" pitchFamily="2" charset="0"/>
              </a:rPr>
              <a:t>5) </a:t>
            </a:r>
            <a:r>
              <a:rPr lang="ru-RU" sz="1800" dirty="0">
                <a:latin typeface="Cera Pro" panose="00000500000000000000" pitchFamily="2" charset="0"/>
              </a:rPr>
              <a:t>Предложение 5 осложнено однородными и обособленными членами предложения.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1800" b="1" dirty="0" smtClean="0">
                <a:latin typeface="Cera Pro" panose="00000500000000000000" pitchFamily="2" charset="0"/>
              </a:rPr>
              <a:t>В </a:t>
            </a:r>
            <a:r>
              <a:rPr lang="ru-RU" sz="1800" b="1" dirty="0" err="1">
                <a:latin typeface="Cera Pro" panose="00000500000000000000" pitchFamily="2" charset="0"/>
              </a:rPr>
              <a:t>демоварианте</a:t>
            </a:r>
            <a:r>
              <a:rPr lang="ru-RU" sz="1800" b="1" dirty="0">
                <a:latin typeface="Cera Pro" panose="00000500000000000000" pitchFamily="2" charset="0"/>
              </a:rPr>
              <a:t> 2025</a:t>
            </a:r>
            <a:r>
              <a:rPr lang="ru-RU" sz="1800" dirty="0">
                <a:latin typeface="Cera Pro" panose="00000500000000000000" pitchFamily="2" charset="0"/>
              </a:rPr>
              <a:t> года это задание несложное. Для его успешного выполнения необходимо знать виды сказуемых, виды односоставных предложений, виды придаточных предложений, уметь отличать простое предложение от сложного, сложносочинённое — </a:t>
            </a:r>
            <a:r>
              <a:rPr lang="ru-RU" sz="1800" dirty="0" smtClean="0">
                <a:latin typeface="Cera Pro" panose="00000500000000000000" pitchFamily="2" charset="0"/>
              </a:rPr>
              <a:t/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от </a:t>
            </a:r>
            <a:r>
              <a:rPr lang="ru-RU" sz="1800" dirty="0">
                <a:latin typeface="Cera Pro" panose="00000500000000000000" pitchFamily="2" charset="0"/>
              </a:rPr>
              <a:t>сложноподчинённого, иметь представление о цитировании.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1800" dirty="0" smtClean="0">
                <a:latin typeface="Cera Pro" panose="00000500000000000000" pitchFamily="2" charset="0"/>
              </a:rPr>
              <a:t>Пример</a:t>
            </a:r>
            <a:r>
              <a:rPr lang="ru-RU" sz="1800" dirty="0">
                <a:latin typeface="Cera Pro" panose="00000500000000000000" pitchFamily="2" charset="0"/>
              </a:rPr>
              <a:t>:</a:t>
            </a:r>
          </a:p>
          <a:p>
            <a:pPr>
              <a:spcBef>
                <a:spcPts val="0"/>
              </a:spcBef>
              <a:buClr>
                <a:srgbClr val="4DBD94"/>
              </a:buClr>
            </a:pPr>
            <a:r>
              <a:rPr lang="ru-RU" sz="1800" i="1" dirty="0">
                <a:latin typeface="Cera Pro" panose="00000500000000000000" pitchFamily="2" charset="0"/>
              </a:rPr>
              <a:t>В толковом словаре С.И. Ожегова указано, что вещий — это предвидящий будущее, пророческий.</a:t>
            </a:r>
            <a:endParaRPr lang="ru-RU" sz="1800" dirty="0">
              <a:latin typeface="Cera Pro" panose="00000500000000000000" pitchFamily="2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ru-RU" sz="1800" dirty="0">
                <a:latin typeface="Cera Pro" panose="00000500000000000000" pitchFamily="2" charset="0"/>
              </a:rPr>
              <a:t>В первой части СПП содержится составное именное сказуемое, выраженное причастием </a:t>
            </a:r>
            <a:r>
              <a:rPr lang="ru-RU" sz="1800" dirty="0" smtClean="0">
                <a:latin typeface="Cera Pro" panose="00000500000000000000" pitchFamily="2" charset="0"/>
              </a:rPr>
              <a:t/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с </a:t>
            </a:r>
            <a:r>
              <a:rPr lang="ru-RU" sz="1800" dirty="0">
                <a:latin typeface="Cera Pro" panose="00000500000000000000" pitchFamily="2" charset="0"/>
              </a:rPr>
              <a:t>нулевой связкой. (переводим для проверки в прошедшее время)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sz="1800" dirty="0">
                <a:latin typeface="Cera Pro" panose="00000500000000000000" pitchFamily="2" charset="0"/>
              </a:rPr>
              <a:t>Ещё ловушка:</a:t>
            </a:r>
          </a:p>
          <a:p>
            <a:pPr>
              <a:spcBef>
                <a:spcPts val="0"/>
              </a:spcBef>
              <a:buClr>
                <a:srgbClr val="4DBD94"/>
              </a:buClr>
            </a:pPr>
            <a:r>
              <a:rPr lang="ru-RU" sz="1800" i="1" dirty="0">
                <a:latin typeface="Cera Pro" panose="00000500000000000000" pitchFamily="2" charset="0"/>
              </a:rPr>
              <a:t>Ещё громче будут петь птицы</a:t>
            </a:r>
            <a:r>
              <a:rPr lang="ru-RU" sz="1800" dirty="0">
                <a:latin typeface="Cera Pro" panose="00000500000000000000" pitchFamily="2" charset="0"/>
              </a:rPr>
              <a:t> — глагол выражен формой будущего сложного времени (</a:t>
            </a:r>
            <a:r>
              <a:rPr lang="ru-RU" sz="1800" i="1" dirty="0">
                <a:latin typeface="Cera Pro" panose="00000500000000000000" pitchFamily="2" charset="0"/>
              </a:rPr>
              <a:t>будут петь</a:t>
            </a:r>
            <a:r>
              <a:rPr lang="ru-RU" sz="1800" dirty="0">
                <a:latin typeface="Cera Pro" panose="00000500000000000000" pitchFamily="2" charset="0"/>
              </a:rPr>
              <a:t> — это форма слова, сказуемое простое глагольное</a:t>
            </a:r>
            <a:r>
              <a:rPr lang="ru-RU" sz="1800" dirty="0" smtClean="0">
                <a:latin typeface="Cera Pro" panose="00000500000000000000" pitchFamily="2" charset="0"/>
              </a:rPr>
              <a:t>).</a:t>
            </a:r>
            <a:endParaRPr lang="ru-RU" sz="18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Трудные случаи и ловушки. Задание 3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27806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16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18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Прямоугольник 19"/>
          <p:cNvSpPr/>
          <p:nvPr/>
        </p:nvSpPr>
        <p:spPr>
          <a:xfrm>
            <a:off x="3564644" y="857398"/>
            <a:ext cx="5065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era Pro" panose="00000500000000000000" pitchFamily="50" charset="0"/>
                <a:ea typeface="Fashion Fetish Outline" panose="02000000000000000000" pitchFamily="2" charset="-128"/>
              </a:rPr>
              <a:t>Дидактические материалы</a:t>
            </a:r>
            <a:endParaRPr lang="ru-RU" sz="28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2" y="2028472"/>
            <a:ext cx="2209053" cy="3146676"/>
          </a:xfrm>
          <a:prstGeom prst="rect">
            <a:avLst/>
          </a:prstGeom>
          <a:noFill/>
          <a:ln w="9525">
            <a:solidFill>
              <a:srgbClr val="4DBD94"/>
            </a:solidFill>
            <a:miter lim="800000"/>
            <a:headEnd/>
            <a:tailEnd/>
          </a:ln>
          <a:effectLst>
            <a:outerShdw blurRad="254000" dist="35921" dir="27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654" y="2029264"/>
            <a:ext cx="2207328" cy="3144218"/>
          </a:xfrm>
          <a:prstGeom prst="rect">
            <a:avLst/>
          </a:prstGeom>
          <a:noFill/>
          <a:ln w="9525">
            <a:solidFill>
              <a:srgbClr val="4DBD94"/>
            </a:solidFill>
            <a:miter lim="800000"/>
            <a:headEnd/>
            <a:tailEnd/>
          </a:ln>
          <a:effectLst>
            <a:outerShdw blurRad="254000" dist="35921" dir="27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2281" y="2029264"/>
            <a:ext cx="2207332" cy="3144222"/>
          </a:xfrm>
          <a:prstGeom prst="rect">
            <a:avLst/>
          </a:prstGeom>
          <a:noFill/>
          <a:ln w="9525">
            <a:solidFill>
              <a:srgbClr val="4DBD94"/>
            </a:solidFill>
            <a:miter lim="800000"/>
            <a:headEnd/>
            <a:tailEnd/>
          </a:ln>
          <a:effectLst>
            <a:outerShdw blurRad="254000" dist="35921" dir="27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8774" y="2029265"/>
            <a:ext cx="2207330" cy="3144219"/>
          </a:xfrm>
          <a:prstGeom prst="rect">
            <a:avLst/>
          </a:prstGeom>
          <a:noFill/>
          <a:ln w="9525">
            <a:solidFill>
              <a:srgbClr val="4DBD94"/>
            </a:solidFill>
            <a:miter lim="800000"/>
            <a:headEnd/>
            <a:tailEnd/>
          </a:ln>
          <a:effectLst>
            <a:outerShdw blurRad="254000" dist="35921" dir="27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5260" y="2036711"/>
            <a:ext cx="2191083" cy="3121077"/>
          </a:xfrm>
          <a:prstGeom prst="rect">
            <a:avLst/>
          </a:prstGeom>
          <a:noFill/>
          <a:ln w="9525">
            <a:solidFill>
              <a:srgbClr val="4DBD94"/>
            </a:solidFill>
            <a:miter lim="800000"/>
            <a:headEnd/>
            <a:tailEnd/>
          </a:ln>
          <a:effectLst>
            <a:outerShdw blurRad="254000" dist="35921" dir="27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5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6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7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8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9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0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1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2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3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4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5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6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7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8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9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52476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39874"/>
            <a:ext cx="10515600" cy="4537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Cera Pro" panose="00000500000000000000" pitchFamily="2" charset="0"/>
              </a:rPr>
              <a:t>Пример из </a:t>
            </a:r>
            <a:r>
              <a:rPr lang="ru-RU" sz="2000" b="1" dirty="0" err="1">
                <a:latin typeface="Cera Pro" panose="00000500000000000000" pitchFamily="2" charset="0"/>
              </a:rPr>
              <a:t>Демоварианта</a:t>
            </a:r>
            <a:r>
              <a:rPr lang="ru-RU" sz="2000" b="1" dirty="0">
                <a:latin typeface="Cera Pro" panose="00000500000000000000" pitchFamily="2" charset="0"/>
              </a:rPr>
              <a:t> ОГЭ 2026:</a:t>
            </a:r>
            <a:endParaRPr lang="ru-RU" sz="20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Предложение 5 сложное с союзной подчинительной и сочинительной связью между частями.</a:t>
            </a:r>
          </a:p>
          <a:p>
            <a:pPr marL="0" indent="0">
              <a:buNone/>
            </a:pPr>
            <a:r>
              <a:rPr lang="ru-RU" sz="2000" b="1" dirty="0">
                <a:latin typeface="Cera Pro" panose="00000500000000000000" pitchFamily="2" charset="0"/>
              </a:rPr>
              <a:t>(5)</a:t>
            </a:r>
            <a:r>
              <a:rPr lang="ru-RU" sz="2000" i="1" dirty="0">
                <a:latin typeface="Cera Pro" panose="00000500000000000000" pitchFamily="2" charset="0"/>
              </a:rPr>
              <a:t>На некоторых картах отмечен ещё один океан – Южный, который омывает Антарктиду, однако многие учёные отказываются признавать его отдельное существование и обосновывают это целой системой научных доказательств</a:t>
            </a:r>
            <a:r>
              <a:rPr lang="ru-RU" sz="2000" dirty="0">
                <a:latin typeface="Cera Pro" panose="00000500000000000000" pitchFamily="2" charset="0"/>
              </a:rPr>
              <a:t>.</a:t>
            </a:r>
          </a:p>
          <a:p>
            <a:pPr>
              <a:buClr>
                <a:srgbClr val="4DBD94"/>
              </a:buClr>
            </a:pPr>
            <a:r>
              <a:rPr lang="ru-RU" sz="2000" dirty="0">
                <a:latin typeface="Cera Pro" panose="00000500000000000000" pitchFamily="2" charset="0"/>
              </a:rPr>
              <a:t>Характеристика предложения верная. Ловушка в том, что можно принять союз «однако» за вводное слово. </a:t>
            </a: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Трудные случаи и ловушки. Задание 3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3660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8410" y="1276290"/>
            <a:ext cx="11357110" cy="92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</a:pPr>
            <a:r>
              <a:rPr lang="ru-RU" altLang="ru-RU" sz="2000" dirty="0">
                <a:latin typeface="Cera Pro" panose="00000500000000000000" pitchFamily="2" charset="0"/>
                <a:cs typeface="+mn-cs"/>
              </a:rPr>
              <a:t>Установите соответствие между пунктуационными правилами и предложениями, которые могут служить </a:t>
            </a:r>
            <a:r>
              <a:rPr lang="ru-RU" altLang="ru-RU" sz="2000" dirty="0" smtClean="0">
                <a:latin typeface="Cera Pro" panose="00000500000000000000" pitchFamily="2" charset="0"/>
                <a:cs typeface="+mn-cs"/>
              </a:rPr>
              <a:t>примерами </a:t>
            </a:r>
            <a:r>
              <a:rPr lang="ru-RU" altLang="ru-RU" sz="2000" dirty="0">
                <a:latin typeface="Cera Pro" panose="00000500000000000000" pitchFamily="2" charset="0"/>
                <a:cs typeface="+mn-cs"/>
              </a:rPr>
              <a:t>для приведённых пунктуационных правил. К каждой позиции первого столбца подберите  </a:t>
            </a:r>
            <a:r>
              <a:rPr lang="ru-RU" altLang="ru-RU" sz="2000" dirty="0" smtClean="0">
                <a:latin typeface="Cera Pro" panose="00000500000000000000" pitchFamily="2" charset="0"/>
                <a:cs typeface="+mn-cs"/>
              </a:rPr>
              <a:t>соответствующую </a:t>
            </a:r>
            <a:r>
              <a:rPr lang="ru-RU" altLang="ru-RU" sz="2000" dirty="0">
                <a:latin typeface="Cera Pro" panose="00000500000000000000" pitchFamily="2" charset="0"/>
                <a:cs typeface="+mn-cs"/>
              </a:rPr>
              <a:t>позицию из второго столбца. </a:t>
            </a:r>
          </a:p>
        </p:txBody>
      </p:sp>
      <p:grpSp>
        <p:nvGrpSpPr>
          <p:cNvPr id="10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11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13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Задание 4 (2025)</a:t>
            </a:r>
            <a:endParaRPr lang="ru-RU" sz="2400" b="1" dirty="0">
              <a:latin typeface="Cera Pro" panose="00000500000000000000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332467"/>
              </p:ext>
            </p:extLst>
          </p:nvPr>
        </p:nvGraphicFramePr>
        <p:xfrm>
          <a:off x="263525" y="2290477"/>
          <a:ext cx="11665124" cy="4531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12708"/>
                <a:gridCol w="6652416"/>
              </a:tblGrid>
              <a:tr h="3471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effectLst/>
                          <a:latin typeface="Cera Pro" panose="00000500000000000000" pitchFamily="2" charset="0"/>
                        </a:rPr>
                        <a:t>ПУНКТУАЦИОННЫЕ ПРАВИЛА </a:t>
                      </a:r>
                      <a:endParaRPr lang="ru-RU" sz="1800" b="1" kern="50" dirty="0">
                        <a:effectLst/>
                        <a:latin typeface="Cera Pro" panose="00000500000000000000" pitchFamily="2" charset="0"/>
                        <a:ea typeface="SimSun"/>
                        <a:cs typeface="Mangal"/>
                      </a:endParaRPr>
                    </a:p>
                  </a:txBody>
                  <a:tcPr marL="34925" marR="34925" marT="34925" marB="34925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effectLst/>
                          <a:latin typeface="Cera Pro" panose="00000500000000000000" pitchFamily="2" charset="0"/>
                        </a:rPr>
                        <a:t>ПРЕДЛОЖЕНИЯ</a:t>
                      </a:r>
                      <a:endParaRPr lang="ru-RU" sz="1800" b="1" kern="50" dirty="0">
                        <a:effectLst/>
                        <a:latin typeface="Cera Pro" panose="00000500000000000000" pitchFamily="2" charset="0"/>
                        <a:ea typeface="SimSun"/>
                        <a:cs typeface="Mangal"/>
                      </a:endParaRPr>
                    </a:p>
                  </a:txBody>
                  <a:tcPr marL="34925" marR="34925" marT="34925" marB="34925">
                    <a:noFill/>
                  </a:tcPr>
                </a:tc>
              </a:tr>
              <a:tr h="40703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50" dirty="0" smtClean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  <a:t>А) Определение, выраженное причастным оборотом, стоящим после определяемого слова, обособляется.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50" dirty="0" smtClean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  <a:t>Б) Между подлежащим и сказуемым, выраженными именами существительными</a:t>
                      </a:r>
                      <a:br>
                        <a:rPr lang="ru-RU" sz="1800" kern="50" dirty="0" smtClean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ru-RU" sz="1800" kern="50" dirty="0" smtClean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  <a:t>в именительном падеже,</a:t>
                      </a:r>
                      <a:br>
                        <a:rPr lang="ru-RU" sz="1800" kern="50" dirty="0" smtClean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ru-RU" sz="1800" kern="50" dirty="0" smtClean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  <a:t>при нулевой связке ставится тире.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50" dirty="0" smtClean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  <a:t>В) Между частями сложного бессоюзного предложения ставится двоеточие,</a:t>
                      </a:r>
                      <a:br>
                        <a:rPr lang="ru-RU" sz="1800" kern="50" dirty="0" smtClean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ru-RU" sz="1800" kern="50" dirty="0" smtClean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  <a:t>если вторая часть дополняет первую.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kern="50" dirty="0">
                        <a:solidFill>
                          <a:schemeClr val="dk1"/>
                        </a:solidFill>
                        <a:effectLst/>
                        <a:latin typeface="Cera Pro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50" dirty="0">
                          <a:effectLst/>
                          <a:latin typeface="Cera Pro" panose="00000500000000000000" pitchFamily="2" charset="0"/>
                        </a:rPr>
                        <a:t> </a:t>
                      </a:r>
                      <a:endParaRPr lang="ru-RU" sz="1800" kern="50" dirty="0">
                        <a:effectLst/>
                        <a:latin typeface="Cera Pro" panose="00000500000000000000" pitchFamily="2" charset="0"/>
                        <a:ea typeface="SimSun"/>
                        <a:cs typeface="Mangal"/>
                      </a:endParaRPr>
                    </a:p>
                  </a:txBody>
                  <a:tcPr marL="34925" marR="34925" marT="34925" marB="34925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50" dirty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800" kern="50" dirty="0" smtClean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  <a:t>) Язык </a:t>
                      </a:r>
                      <a:r>
                        <a:rPr lang="ru-RU" sz="1800" dirty="0" smtClean="0">
                          <a:latin typeface="Cera Pro" panose="00000500000000000000" pitchFamily="2" charset="0"/>
                        </a:rPr>
                        <a:t>—</a:t>
                      </a:r>
                      <a:r>
                        <a:rPr lang="ru-RU" sz="1800" kern="50" dirty="0" smtClean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  <a:t> это зеркало, которое стоит между нами и миром, отражая общие представления всех говорящих на нём.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50" dirty="0" smtClean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  <a:t>2) Причём зеркало языка отражает не все свойства окружающей действительности, а только те, которые казались особенно важными предкам </a:t>
                      </a:r>
                      <a:r>
                        <a:rPr lang="ru-RU" sz="1800" dirty="0" smtClean="0">
                          <a:latin typeface="Cera Pro" panose="00000500000000000000" pitchFamily="2" charset="0"/>
                        </a:rPr>
                        <a:t>—</a:t>
                      </a:r>
                      <a:r>
                        <a:rPr lang="ru-RU" sz="1800" kern="50" dirty="0" smtClean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  <a:t> носителям этого языка.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50" dirty="0" smtClean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  <a:t>3) Так, в языках некоторых северных народов: эскимосов, чукчей, коряков </a:t>
                      </a:r>
                      <a:r>
                        <a:rPr lang="ru-RU" sz="1800" dirty="0" smtClean="0">
                          <a:latin typeface="Cera Pro" panose="00000500000000000000" pitchFamily="2" charset="0"/>
                        </a:rPr>
                        <a:t>—</a:t>
                      </a:r>
                      <a:r>
                        <a:rPr lang="ru-RU" sz="1800" kern="50" dirty="0" smtClean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  <a:t> существует множество названий снега.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50" dirty="0" smtClean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  <a:t>4) Люди понимают: снег занимает в их жизни заметное место, его количество, состояние, цвет очень важны.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50" dirty="0" smtClean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  <a:t>5) Каждый язык отражает картину мира</a:t>
                      </a:r>
                      <a:br>
                        <a:rPr lang="ru-RU" sz="1800" kern="50" dirty="0" smtClean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ru-RU" sz="1800" kern="50" dirty="0" smtClean="0">
                          <a:solidFill>
                            <a:schemeClr val="dk1"/>
                          </a:solidFill>
                          <a:effectLst/>
                          <a:latin typeface="Cera Pro" panose="00000500000000000000" pitchFamily="2" charset="0"/>
                          <a:ea typeface="+mn-ea"/>
                          <a:cs typeface="+mn-cs"/>
                        </a:rPr>
                        <a:t>и через грамматику, поэтому существуют языки, имеющие более тридцати падежей, которые служат способом указать точное положение предмета в пространстве.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kern="50" dirty="0">
                        <a:effectLst/>
                        <a:latin typeface="Cera Pro" panose="00000500000000000000" pitchFamily="2" charset="0"/>
                      </a:endParaRPr>
                    </a:p>
                  </a:txBody>
                  <a:tcPr marL="34925" marR="34925" marT="34925" marB="34925">
                    <a:noFill/>
                  </a:tcPr>
                </a:tc>
              </a:tr>
            </a:tbl>
          </a:graphicData>
        </a:graphic>
      </p:graphicFrame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5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6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7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8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9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22341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593" y="1382937"/>
            <a:ext cx="11081926" cy="1015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Установите соответствие между пунктуационными правилами и </a:t>
            </a:r>
            <a:r>
              <a:rPr lang="ru-RU" sz="2000" dirty="0" smtClean="0">
                <a:latin typeface="Cera Pro" panose="00000500000000000000" pitchFamily="2" charset="0"/>
              </a:rPr>
              <a:t>предложениями,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которые </a:t>
            </a:r>
            <a:r>
              <a:rPr lang="ru-RU" sz="2000" dirty="0">
                <a:latin typeface="Cera Pro" panose="00000500000000000000" pitchFamily="2" charset="0"/>
              </a:rPr>
              <a:t>могут служить примерами для приведённых пунктуационных </a:t>
            </a:r>
            <a:r>
              <a:rPr lang="ru-RU" sz="2000" dirty="0" smtClean="0">
                <a:latin typeface="Cera Pro" panose="00000500000000000000" pitchFamily="2" charset="0"/>
              </a:rPr>
              <a:t>правил. К </a:t>
            </a:r>
            <a:r>
              <a:rPr lang="ru-RU" sz="2000" dirty="0">
                <a:latin typeface="Cera Pro" panose="00000500000000000000" pitchFamily="2" charset="0"/>
              </a:rPr>
              <a:t>каждой позиции первого столбца подберите соответствующую позицию из второго столбца</a:t>
            </a:r>
            <a:r>
              <a:rPr lang="ru-RU" sz="2000" dirty="0" smtClean="0">
                <a:latin typeface="Cera Pro" panose="00000500000000000000" pitchFamily="2" charset="0"/>
              </a:rPr>
              <a:t>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32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507258"/>
              </p:ext>
            </p:extLst>
          </p:nvPr>
        </p:nvGraphicFramePr>
        <p:xfrm>
          <a:off x="263525" y="2500313"/>
          <a:ext cx="11652250" cy="4157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07176"/>
                <a:gridCol w="6645074"/>
              </a:tblGrid>
              <a:tr h="366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effectLst/>
                          <a:latin typeface="Cera Pro" panose="00000500000000000000" pitchFamily="2" charset="0"/>
                        </a:rPr>
                        <a:t>ПУНКТУАЦИОННЫЕ ПРАВИЛА </a:t>
                      </a:r>
                      <a:endParaRPr lang="ru-RU" sz="1800" b="1" kern="50" dirty="0">
                        <a:effectLst/>
                        <a:latin typeface="Cera Pro" panose="00000500000000000000" pitchFamily="2" charset="0"/>
                        <a:ea typeface="SimSun"/>
                        <a:cs typeface="Mangal"/>
                      </a:endParaRPr>
                    </a:p>
                  </a:txBody>
                  <a:tcPr marL="34925" marR="34925" marT="34925" marB="34925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effectLst/>
                          <a:latin typeface="Cera Pro" panose="00000500000000000000" pitchFamily="2" charset="0"/>
                        </a:rPr>
                        <a:t>ПРЕДЛОЖЕНИЯ</a:t>
                      </a:r>
                      <a:endParaRPr lang="ru-RU" sz="1800" b="1" kern="50" dirty="0">
                        <a:effectLst/>
                        <a:latin typeface="Cera Pro" panose="00000500000000000000" pitchFamily="2" charset="0"/>
                        <a:ea typeface="SimSun"/>
                        <a:cs typeface="Mangal"/>
                      </a:endParaRPr>
                    </a:p>
                  </a:txBody>
                  <a:tcPr marL="34925" marR="34925" marT="34925" marB="34925">
                    <a:noFill/>
                  </a:tcPr>
                </a:tc>
              </a:tr>
              <a:tr h="37908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50" dirty="0">
                          <a:effectLst/>
                          <a:latin typeface="Cera Pro" panose="00000500000000000000" pitchFamily="2" charset="0"/>
                        </a:rPr>
                        <a:t>А) Между однородными членами предложения перед второй частью двойного союза ставится запятая.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50" dirty="0">
                          <a:effectLst/>
                          <a:latin typeface="Cera Pro" panose="00000500000000000000" pitchFamily="2" charset="0"/>
                        </a:rPr>
                        <a:t>Б) Обстоятельство, выраженное деепричастным оборотом, обособляется.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50" dirty="0">
                          <a:effectLst/>
                          <a:latin typeface="Cera Pro" panose="00000500000000000000" pitchFamily="2" charset="0"/>
                        </a:rPr>
                        <a:t>В) Обстоятельство, выраженное сравнительным оборотом, обособляется.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50" dirty="0">
                          <a:effectLst/>
                          <a:latin typeface="Cera Pro" panose="00000500000000000000" pitchFamily="2" charset="0"/>
                        </a:rPr>
                        <a:t> </a:t>
                      </a:r>
                      <a:endParaRPr lang="ru-RU" sz="1800" kern="50" dirty="0">
                        <a:effectLst/>
                        <a:latin typeface="Cera Pro" panose="00000500000000000000" pitchFamily="2" charset="0"/>
                        <a:ea typeface="SimSun"/>
                        <a:cs typeface="Mangal"/>
                      </a:endParaRPr>
                    </a:p>
                  </a:txBody>
                  <a:tcPr marL="34925" marR="34925" marT="34925" marB="34925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50" dirty="0">
                          <a:effectLst/>
                          <a:latin typeface="Cera Pro" panose="00000500000000000000" pitchFamily="2" charset="0"/>
                        </a:rPr>
                        <a:t>1) Мы плыли на лодке по тёмной, как чернила, реке, петляющей между мрачными скалами.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50" dirty="0">
                          <a:effectLst/>
                          <a:latin typeface="Cera Pro" panose="00000500000000000000" pitchFamily="2" charset="0"/>
                        </a:rPr>
                        <a:t>2) Н.М. Пржевальский, известный географ и натуралист, путешествовал не только по Дальнему </a:t>
                      </a:r>
                      <a:r>
                        <a:rPr lang="ru-RU" sz="1800" kern="50" dirty="0" smtClean="0">
                          <a:effectLst/>
                          <a:latin typeface="Cera Pro" panose="00000500000000000000" pitchFamily="2" charset="0"/>
                        </a:rPr>
                        <a:t>Востоку,</a:t>
                      </a:r>
                      <a:br>
                        <a:rPr lang="ru-RU" sz="1800" kern="50" dirty="0" smtClean="0">
                          <a:effectLst/>
                          <a:latin typeface="Cera Pro" panose="00000500000000000000" pitchFamily="2" charset="0"/>
                        </a:rPr>
                      </a:br>
                      <a:r>
                        <a:rPr lang="ru-RU" sz="1800" kern="50" dirty="0" smtClean="0">
                          <a:effectLst/>
                          <a:latin typeface="Cera Pro" panose="00000500000000000000" pitchFamily="2" charset="0"/>
                        </a:rPr>
                        <a:t>но </a:t>
                      </a:r>
                      <a:r>
                        <a:rPr lang="ru-RU" sz="1800" kern="50" dirty="0">
                          <a:effectLst/>
                          <a:latin typeface="Cera Pro" panose="00000500000000000000" pitchFamily="2" charset="0"/>
                        </a:rPr>
                        <a:t>и по Центральной Азии.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50" dirty="0">
                          <a:effectLst/>
                          <a:latin typeface="Cera Pro" panose="00000500000000000000" pitchFamily="2" charset="0"/>
                        </a:rPr>
                        <a:t>3) Звёзды дрожали в тёмно-синей глубине </a:t>
                      </a:r>
                      <a:r>
                        <a:rPr lang="ru-RU" sz="1800" kern="50" dirty="0" smtClean="0">
                          <a:effectLst/>
                          <a:latin typeface="Cera Pro" panose="00000500000000000000" pitchFamily="2" charset="0"/>
                        </a:rPr>
                        <a:t>неба,</a:t>
                      </a:r>
                      <a:br>
                        <a:rPr lang="ru-RU" sz="1800" kern="50" dirty="0" smtClean="0">
                          <a:effectLst/>
                          <a:latin typeface="Cera Pro" panose="00000500000000000000" pitchFamily="2" charset="0"/>
                        </a:rPr>
                      </a:br>
                      <a:r>
                        <a:rPr lang="ru-RU" sz="1800" kern="50" dirty="0" smtClean="0">
                          <a:effectLst/>
                          <a:latin typeface="Cera Pro" panose="00000500000000000000" pitchFamily="2" charset="0"/>
                        </a:rPr>
                        <a:t>как </a:t>
                      </a:r>
                      <a:r>
                        <a:rPr lang="ru-RU" sz="1800" kern="50" dirty="0">
                          <a:effectLst/>
                          <a:latin typeface="Cera Pro" panose="00000500000000000000" pitchFamily="2" charset="0"/>
                        </a:rPr>
                        <a:t>дрожат капли росы утром на траве, окутанной туманом.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50" dirty="0">
                          <a:effectLst/>
                          <a:latin typeface="Cera Pro" panose="00000500000000000000" pitchFamily="2" charset="0"/>
                        </a:rPr>
                        <a:t>4) Оставшись один, Алексей ходил по комнате, браня </a:t>
                      </a:r>
                      <a:r>
                        <a:rPr lang="ru-RU" sz="1800" kern="50" dirty="0" smtClean="0">
                          <a:effectLst/>
                          <a:latin typeface="Cera Pro" panose="00000500000000000000" pitchFamily="2" charset="0"/>
                        </a:rPr>
                        <a:t/>
                      </a:r>
                      <a:br>
                        <a:rPr lang="ru-RU" sz="1800" kern="50" dirty="0" smtClean="0">
                          <a:effectLst/>
                          <a:latin typeface="Cera Pro" panose="00000500000000000000" pitchFamily="2" charset="0"/>
                        </a:rPr>
                      </a:br>
                      <a:r>
                        <a:rPr lang="ru-RU" sz="1800" kern="50" dirty="0" smtClean="0">
                          <a:effectLst/>
                          <a:latin typeface="Cera Pro" panose="00000500000000000000" pitchFamily="2" charset="0"/>
                        </a:rPr>
                        <a:t>себя </a:t>
                      </a:r>
                      <a:r>
                        <a:rPr lang="ru-RU" sz="1800" kern="50" dirty="0">
                          <a:effectLst/>
                          <a:latin typeface="Cera Pro" panose="00000500000000000000" pitchFamily="2" charset="0"/>
                        </a:rPr>
                        <a:t>вполголоса за невнимательное отношение к сестре.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50" dirty="0">
                          <a:effectLst/>
                          <a:latin typeface="Cera Pro" panose="00000500000000000000" pitchFamily="2" charset="0"/>
                        </a:rPr>
                        <a:t>5) Кусака долго металась по следам уехавших людей, добежала до станции и, промокшая, грязная, вернулась обратно</a:t>
                      </a:r>
                      <a:r>
                        <a:rPr lang="ru-RU" sz="1800" kern="50" dirty="0" smtClean="0">
                          <a:effectLst/>
                          <a:latin typeface="Cera Pro" panose="00000500000000000000" pitchFamily="2" charset="0"/>
                        </a:rPr>
                        <a:t>.</a:t>
                      </a:r>
                      <a:endParaRPr lang="ru-RU" sz="1800" kern="50" dirty="0">
                        <a:effectLst/>
                        <a:latin typeface="Cera Pro" panose="00000500000000000000" pitchFamily="2" charset="0"/>
                      </a:endParaRPr>
                    </a:p>
                  </a:txBody>
                  <a:tcPr marL="34925" marR="34925" marT="34925" marB="34925">
                    <a:noFill/>
                  </a:tcPr>
                </a:tc>
              </a:tr>
            </a:tbl>
          </a:graphicData>
        </a:graphic>
      </p:graphicFrame>
      <p:grpSp>
        <p:nvGrpSpPr>
          <p:cNvPr id="6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7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9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Задание 4 (2026)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95654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67036"/>
            <a:ext cx="10515600" cy="4998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Cera Pro" panose="00000500000000000000" pitchFamily="2" charset="0"/>
              </a:rPr>
              <a:t>Расставьте </a:t>
            </a:r>
            <a:r>
              <a:rPr lang="ru-RU" sz="2000" b="1" dirty="0">
                <a:latin typeface="Cera Pro" panose="00000500000000000000" pitchFamily="2" charset="0"/>
              </a:rPr>
              <a:t>знаки препинания. </a:t>
            </a:r>
            <a:r>
              <a:rPr lang="ru-RU" sz="2000" dirty="0">
                <a:latin typeface="Cera Pro" panose="00000500000000000000" pitchFamily="2" charset="0"/>
              </a:rPr>
              <a:t>Укажите все цифры, на месте которых должны стоять </a:t>
            </a:r>
            <a:r>
              <a:rPr lang="ru-RU" sz="2000" b="1" dirty="0">
                <a:latin typeface="Cera Pro" panose="00000500000000000000" pitchFamily="2" charset="0"/>
              </a:rPr>
              <a:t>кавычки</a:t>
            </a:r>
            <a:r>
              <a:rPr lang="ru-RU" sz="2000" dirty="0">
                <a:latin typeface="Cera Pro" panose="00000500000000000000" pitchFamily="2" charset="0"/>
              </a:rPr>
              <a:t>.</a:t>
            </a:r>
          </a:p>
          <a:p>
            <a:pPr marL="0" indent="0">
              <a:buNone/>
            </a:pPr>
            <a:r>
              <a:rPr lang="ru-RU" sz="2000" i="1" dirty="0">
                <a:latin typeface="Cera Pro" panose="00000500000000000000" pitchFamily="2" charset="0"/>
              </a:rPr>
              <a:t>Известно огромное количество картин с названием (1)Селигер(2</a:t>
            </a:r>
            <a:r>
              <a:rPr lang="ru-RU" sz="2000" i="1" dirty="0" smtClean="0">
                <a:latin typeface="Cera Pro" panose="00000500000000000000" pitchFamily="2" charset="0"/>
              </a:rPr>
              <a:t>).</a:t>
            </a:r>
            <a:br>
              <a:rPr lang="ru-RU" sz="2000" i="1" dirty="0" smtClean="0">
                <a:latin typeface="Cera Pro" panose="00000500000000000000" pitchFamily="2" charset="0"/>
              </a:rPr>
            </a:br>
            <a:r>
              <a:rPr lang="ru-RU" sz="2000" i="1" dirty="0" smtClean="0">
                <a:latin typeface="Cera Pro" panose="00000500000000000000" pitchFamily="2" charset="0"/>
              </a:rPr>
              <a:t>Все </a:t>
            </a:r>
            <a:r>
              <a:rPr lang="ru-RU" sz="2000" i="1" dirty="0">
                <a:latin typeface="Cera Pro" panose="00000500000000000000" pitchFamily="2" charset="0"/>
              </a:rPr>
              <a:t>они посвящены озеру, точнее, целому царству, состоящему из озёр, проток, каналов и живописных островов. В озеро впадает множество </a:t>
            </a:r>
            <a:r>
              <a:rPr lang="ru-RU" sz="2000" i="1" dirty="0" smtClean="0">
                <a:latin typeface="Cera Pro" panose="00000500000000000000" pitchFamily="2" charset="0"/>
              </a:rPr>
              <a:t>рек</a:t>
            </a:r>
            <a:br>
              <a:rPr lang="ru-RU" sz="2000" i="1" dirty="0" smtClean="0">
                <a:latin typeface="Cera Pro" panose="00000500000000000000" pitchFamily="2" charset="0"/>
              </a:rPr>
            </a:br>
            <a:r>
              <a:rPr lang="ru-RU" sz="2000" i="1" dirty="0" smtClean="0">
                <a:latin typeface="Cera Pro" panose="00000500000000000000" pitchFamily="2" charset="0"/>
              </a:rPr>
              <a:t>и </a:t>
            </a:r>
            <a:r>
              <a:rPr lang="ru-RU" sz="2000" i="1" dirty="0">
                <a:latin typeface="Cera Pro" panose="00000500000000000000" pitchFamily="2" charset="0"/>
              </a:rPr>
              <a:t>речушек, но запасы воды оно, подобно скупому хозяину, отдаёт через небольшую речку (3)</a:t>
            </a:r>
            <a:r>
              <a:rPr lang="ru-RU" sz="2000" i="1" dirty="0" err="1">
                <a:latin typeface="Cera Pro" panose="00000500000000000000" pitchFamily="2" charset="0"/>
              </a:rPr>
              <a:t>Селижаровку</a:t>
            </a:r>
            <a:r>
              <a:rPr lang="ru-RU" sz="2000" i="1" dirty="0">
                <a:latin typeface="Cera Pro" panose="00000500000000000000" pitchFamily="2" charset="0"/>
              </a:rPr>
              <a:t>(4) только (5)Волге(6). Живописная природа этого края напоминает иллюстрации к русским сказкам. (7)И озеро в тихом вечернем огне лежит в глубине, неподвижно сияя, и сосны, как свечи, </a:t>
            </a:r>
            <a:r>
              <a:rPr lang="ru-RU" sz="2000" i="1" dirty="0" smtClean="0">
                <a:latin typeface="Cera Pro" panose="00000500000000000000" pitchFamily="2" charset="0"/>
              </a:rPr>
              <a:t>стоят</a:t>
            </a:r>
            <a:br>
              <a:rPr lang="ru-RU" sz="2000" i="1" dirty="0" smtClean="0">
                <a:latin typeface="Cera Pro" panose="00000500000000000000" pitchFamily="2" charset="0"/>
              </a:rPr>
            </a:br>
            <a:r>
              <a:rPr lang="ru-RU" sz="2000" i="1" dirty="0" smtClean="0">
                <a:latin typeface="Cera Pro" panose="00000500000000000000" pitchFamily="2" charset="0"/>
              </a:rPr>
              <a:t>в </a:t>
            </a:r>
            <a:r>
              <a:rPr lang="ru-RU" sz="2000" i="1" dirty="0">
                <a:latin typeface="Cera Pro" panose="00000500000000000000" pitchFamily="2" charset="0"/>
              </a:rPr>
              <a:t>вышине, смыкаясь рядами от края до края(8) —</a:t>
            </a:r>
            <a:r>
              <a:rPr lang="ru-RU" sz="2000" i="1" dirty="0" smtClean="0">
                <a:latin typeface="Cera Pro" panose="00000500000000000000" pitchFamily="2" charset="0"/>
              </a:rPr>
              <a:t> </a:t>
            </a:r>
            <a:r>
              <a:rPr lang="ru-RU" sz="2000" i="1" dirty="0">
                <a:latin typeface="Cera Pro" panose="00000500000000000000" pitchFamily="2" charset="0"/>
              </a:rPr>
              <a:t>эти строки Н.А. Заболоцкого словно переносят нас на берег этого чудесного озера.</a:t>
            </a:r>
            <a:endParaRPr lang="ru-RU" sz="2000" dirty="0">
              <a:latin typeface="Cera Pro" panose="00000500000000000000" pitchFamily="2" charset="0"/>
            </a:endParaRPr>
          </a:p>
          <a:p>
            <a:endParaRPr lang="ru-RU" sz="20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В формулировках этого задания могут быть даны различные знаки препинания: запятые, двоеточия, тире, кавычки.</a:t>
            </a:r>
          </a:p>
          <a:p>
            <a:pPr marL="0" indent="0">
              <a:buNone/>
            </a:pPr>
            <a:endParaRPr lang="ru-RU" sz="20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Задание 5 (2025)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98909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59950"/>
            <a:ext cx="10515600" cy="4892269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latin typeface="Cera Pro" panose="00000500000000000000" pitchFamily="2" charset="0"/>
              </a:rPr>
              <a:t>Расставьте </a:t>
            </a:r>
            <a:r>
              <a:rPr lang="ru-RU" sz="2000" b="1" dirty="0">
                <a:latin typeface="Cera Pro" panose="00000500000000000000" pitchFamily="2" charset="0"/>
              </a:rPr>
              <a:t>знаки препинания. </a:t>
            </a:r>
            <a:r>
              <a:rPr lang="ru-RU" sz="2000" dirty="0">
                <a:latin typeface="Cera Pro" panose="00000500000000000000" pitchFamily="2" charset="0"/>
              </a:rPr>
              <a:t>Укажите все цифры, на месте которых должны стоять </a:t>
            </a:r>
            <a:r>
              <a:rPr lang="ru-RU" sz="2000" b="1" dirty="0">
                <a:latin typeface="Cera Pro" panose="00000500000000000000" pitchFamily="2" charset="0"/>
              </a:rPr>
              <a:t>запятые</a:t>
            </a:r>
            <a:r>
              <a:rPr lang="ru-RU" sz="2000" dirty="0">
                <a:latin typeface="Cera Pro" panose="00000500000000000000" pitchFamily="2" charset="0"/>
              </a:rPr>
              <a:t>.</a:t>
            </a:r>
          </a:p>
          <a:p>
            <a:pPr marL="0" indent="0">
              <a:buNone/>
            </a:pPr>
            <a:r>
              <a:rPr lang="ru-RU" sz="2000" i="1" dirty="0">
                <a:latin typeface="Cera Pro" panose="00000500000000000000" pitchFamily="2" charset="0"/>
              </a:rPr>
              <a:t>Кремль (1) самая древняя часть столицы России (2) расположенная на берегу Москвы-реки. Именно здесь (3) на Боровицком холме (4) ещё в середине XII века князь Юрий Долгорукий основал усадьбу-крепость (5) впервые </a:t>
            </a:r>
            <a:r>
              <a:rPr lang="ru-RU" sz="2000" i="1" dirty="0" smtClean="0">
                <a:latin typeface="Cera Pro" panose="00000500000000000000" pitchFamily="2" charset="0"/>
              </a:rPr>
              <a:t>упомянутую</a:t>
            </a:r>
            <a:br>
              <a:rPr lang="ru-RU" sz="2000" i="1" dirty="0" smtClean="0">
                <a:latin typeface="Cera Pro" panose="00000500000000000000" pitchFamily="2" charset="0"/>
              </a:rPr>
            </a:br>
            <a:r>
              <a:rPr lang="ru-RU" sz="2000" i="1" dirty="0" smtClean="0">
                <a:latin typeface="Cera Pro" panose="00000500000000000000" pitchFamily="2" charset="0"/>
              </a:rPr>
              <a:t>в </a:t>
            </a:r>
            <a:r>
              <a:rPr lang="ru-RU" sz="2000" i="1" dirty="0">
                <a:latin typeface="Cera Pro" panose="00000500000000000000" pitchFamily="2" charset="0"/>
              </a:rPr>
              <a:t>1147 году. Примечательно (6) что стены и башни Кремля были </a:t>
            </a:r>
            <a:r>
              <a:rPr lang="ru-RU" sz="2000" i="1" dirty="0" smtClean="0">
                <a:latin typeface="Cera Pro" panose="00000500000000000000" pitchFamily="2" charset="0"/>
              </a:rPr>
              <a:t>воздвигнуты</a:t>
            </a:r>
            <a:br>
              <a:rPr lang="ru-RU" sz="2000" i="1" dirty="0" smtClean="0">
                <a:latin typeface="Cera Pro" panose="00000500000000000000" pitchFamily="2" charset="0"/>
              </a:rPr>
            </a:br>
            <a:r>
              <a:rPr lang="ru-RU" sz="2000" i="1" dirty="0" smtClean="0">
                <a:latin typeface="Cera Pro" panose="00000500000000000000" pitchFamily="2" charset="0"/>
              </a:rPr>
              <a:t>из </a:t>
            </a:r>
            <a:r>
              <a:rPr lang="ru-RU" sz="2000" i="1" dirty="0">
                <a:latin typeface="Cera Pro" panose="00000500000000000000" pitchFamily="2" charset="0"/>
              </a:rPr>
              <a:t>красного кирпича (7) на месте прежних белокаменных в конце XV века (</a:t>
            </a:r>
            <a:r>
              <a:rPr lang="ru-RU" sz="2000" i="1" dirty="0" smtClean="0">
                <a:latin typeface="Cera Pro" panose="00000500000000000000" pitchFamily="2" charset="0"/>
              </a:rPr>
              <a:t>8)</a:t>
            </a:r>
            <a:br>
              <a:rPr lang="ru-RU" sz="2000" i="1" dirty="0" smtClean="0">
                <a:latin typeface="Cera Pro" panose="00000500000000000000" pitchFamily="2" charset="0"/>
              </a:rPr>
            </a:br>
            <a:r>
              <a:rPr lang="ru-RU" sz="2000" i="1" dirty="0" smtClean="0">
                <a:latin typeface="Cera Pro" panose="00000500000000000000" pitchFamily="2" charset="0"/>
              </a:rPr>
              <a:t>а </a:t>
            </a:r>
            <a:r>
              <a:rPr lang="ru-RU" sz="2000" i="1" dirty="0">
                <a:latin typeface="Cera Pro" panose="00000500000000000000" pitchFamily="2" charset="0"/>
              </a:rPr>
              <a:t>колокольня Ивана Великого (9) самое высокое здание на Руси тех времён.</a:t>
            </a:r>
            <a:endParaRPr lang="ru-RU" sz="20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Задание 5 (2026)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52281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35835"/>
            <a:ext cx="10515600" cy="474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Укажите варианты ответов, в которых дано верное объяснения написания выделенного слова. Запишите номера ответов.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b="1" dirty="0" smtClean="0">
                <a:latin typeface="Cera Pro" panose="00000500000000000000" pitchFamily="2" charset="0"/>
              </a:rPr>
              <a:t>ПРЕУСПЕВАТЬ </a:t>
            </a:r>
            <a:r>
              <a:rPr lang="ru-RU" sz="2000" dirty="0">
                <a:latin typeface="Cera Pro" panose="00000500000000000000" pitchFamily="2" charset="0"/>
              </a:rPr>
              <a:t>— написание приставки определяется её значением, </a:t>
            </a:r>
            <a:r>
              <a:rPr lang="ru-RU" sz="2000" dirty="0" smtClean="0">
                <a:latin typeface="Cera Pro" panose="00000500000000000000" pitchFamily="2" charset="0"/>
              </a:rPr>
              <a:t>близким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к </a:t>
            </a:r>
            <a:r>
              <a:rPr lang="ru-RU" sz="2000" dirty="0">
                <a:latin typeface="Cera Pro" panose="00000500000000000000" pitchFamily="2" charset="0"/>
              </a:rPr>
              <a:t>значению приставке </a:t>
            </a:r>
            <a:r>
              <a:rPr lang="ru-RU" sz="2000" i="1" dirty="0">
                <a:latin typeface="Cera Pro" panose="00000500000000000000" pitchFamily="2" charset="0"/>
              </a:rPr>
              <a:t>пере</a:t>
            </a:r>
            <a:r>
              <a:rPr lang="ru-RU" sz="2000" dirty="0">
                <a:latin typeface="Cera Pro" panose="00000500000000000000" pitchFamily="2" charset="0"/>
              </a:rPr>
              <a:t>-. (Значение = очень)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b="1" dirty="0" smtClean="0">
                <a:latin typeface="Cera Pro" panose="00000500000000000000" pitchFamily="2" charset="0"/>
              </a:rPr>
              <a:t>РАСТАЯТЬ </a:t>
            </a:r>
            <a:r>
              <a:rPr lang="ru-RU" sz="2000" dirty="0">
                <a:latin typeface="Cera Pro" panose="00000500000000000000" pitchFamily="2" charset="0"/>
              </a:rPr>
              <a:t>— в корне слова с чередующейся безударной гласной перед -СТ- пишется буква </a:t>
            </a:r>
            <a:r>
              <a:rPr lang="ru-RU" sz="2000" b="1" dirty="0">
                <a:latin typeface="Cera Pro" panose="00000500000000000000" pitchFamily="2" charset="0"/>
              </a:rPr>
              <a:t>А</a:t>
            </a:r>
            <a:r>
              <a:rPr lang="ru-RU" sz="2000" dirty="0">
                <a:latin typeface="Cera Pro" panose="00000500000000000000" pitchFamily="2" charset="0"/>
              </a:rPr>
              <a:t>. (</a:t>
            </a:r>
            <a:r>
              <a:rPr lang="ru-RU" sz="2000" b="1" dirty="0">
                <a:latin typeface="Cera Pro" panose="00000500000000000000" pitchFamily="2" charset="0"/>
              </a:rPr>
              <a:t>Ловушка</a:t>
            </a:r>
            <a:r>
              <a:rPr lang="ru-RU" sz="2000" dirty="0">
                <a:latin typeface="Cera Pro" panose="00000500000000000000" pitchFamily="2" charset="0"/>
              </a:rPr>
              <a:t>: можно неправильно определить корень)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b="1" dirty="0" smtClean="0">
                <a:latin typeface="Cera Pro" panose="00000500000000000000" pitchFamily="2" charset="0"/>
              </a:rPr>
              <a:t>ПОЛ</a:t>
            </a:r>
            <a:r>
              <a:rPr lang="ru-RU" sz="2000" b="1" dirty="0">
                <a:latin typeface="Cera Pro" panose="00000500000000000000" pitchFamily="2" charset="0"/>
              </a:rPr>
              <a:t>-ОСТРОВА </a:t>
            </a:r>
            <a:r>
              <a:rPr lang="ru-RU" sz="2000" dirty="0">
                <a:latin typeface="Cera Pro" panose="00000500000000000000" pitchFamily="2" charset="0"/>
              </a:rPr>
              <a:t>— слово пишется через дефис, потому что после ПОЛ- стоит гласная буква. (Знание правила)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b="1" dirty="0" smtClean="0">
                <a:latin typeface="Cera Pro" panose="00000500000000000000" pitchFamily="2" charset="0"/>
              </a:rPr>
              <a:t>БЕЗВРЕДНЫЙ </a:t>
            </a:r>
            <a:r>
              <a:rPr lang="ru-RU" sz="2000" dirty="0">
                <a:latin typeface="Cera Pro" panose="00000500000000000000" pitchFamily="2" charset="0"/>
              </a:rPr>
              <a:t>— на конце приставки перед буквой, обозначающей глухой согласный звук, пишется буква </a:t>
            </a:r>
            <a:r>
              <a:rPr lang="ru-RU" sz="2000" b="1" dirty="0">
                <a:latin typeface="Cera Pro" panose="00000500000000000000" pitchFamily="2" charset="0"/>
              </a:rPr>
              <a:t>З</a:t>
            </a:r>
            <a:r>
              <a:rPr lang="ru-RU" sz="2000" dirty="0">
                <a:latin typeface="Cera Pro" panose="00000500000000000000" pitchFamily="2" charset="0"/>
              </a:rPr>
              <a:t>. </a:t>
            </a:r>
            <a:r>
              <a:rPr lang="ru-RU" sz="2000" dirty="0" smtClean="0">
                <a:latin typeface="Cera Pro" panose="00000500000000000000" pitchFamily="2" charset="0"/>
              </a:rPr>
              <a:t>(</a:t>
            </a:r>
            <a:r>
              <a:rPr lang="ru-RU" sz="2000" b="1" dirty="0" smtClean="0">
                <a:latin typeface="Cera Pro" panose="00000500000000000000" pitchFamily="2" charset="0"/>
              </a:rPr>
              <a:t>Ловушка</a:t>
            </a:r>
            <a:r>
              <a:rPr lang="ru-RU" sz="2000" dirty="0" smtClean="0">
                <a:latin typeface="Cera Pro" panose="00000500000000000000" pitchFamily="2" charset="0"/>
              </a:rPr>
              <a:t>: слово </a:t>
            </a:r>
            <a:r>
              <a:rPr lang="ru-RU" sz="2000" dirty="0">
                <a:latin typeface="Cera Pro" panose="00000500000000000000" pitchFamily="2" charset="0"/>
              </a:rPr>
              <a:t>«глухой» спрятано за другими словами; «р» — звонкий согласный.)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b="1" dirty="0" smtClean="0">
                <a:latin typeface="Cera Pro" panose="00000500000000000000" pitchFamily="2" charset="0"/>
              </a:rPr>
              <a:t>ГОРЕЧЬ </a:t>
            </a:r>
            <a:r>
              <a:rPr lang="ru-RU" sz="2000" dirty="0">
                <a:latin typeface="Cera Pro" panose="00000500000000000000" pitchFamily="2" charset="0"/>
              </a:rPr>
              <a:t>— в имени существительном 3-го склонения после шипящего согласного пишется буква </a:t>
            </a:r>
            <a:r>
              <a:rPr lang="ru-RU" sz="2000" b="1" dirty="0">
                <a:latin typeface="Cera Pro" panose="00000500000000000000" pitchFamily="2" charset="0"/>
              </a:rPr>
              <a:t>Ь</a:t>
            </a:r>
            <a:r>
              <a:rPr lang="ru-RU" sz="2000" dirty="0">
                <a:latin typeface="Cera Pro" panose="00000500000000000000" pitchFamily="2" charset="0"/>
              </a:rPr>
              <a:t>.</a:t>
            </a:r>
          </a:p>
          <a:p>
            <a:pPr>
              <a:buClr>
                <a:srgbClr val="4DBD94"/>
              </a:buClr>
            </a:pPr>
            <a:r>
              <a:rPr lang="ru-RU" sz="2000" dirty="0">
                <a:latin typeface="Cera Pro" panose="00000500000000000000" pitchFamily="2" charset="0"/>
              </a:rPr>
              <a:t>Ответ: 3, 5.</a:t>
            </a:r>
          </a:p>
          <a:p>
            <a:pPr marL="0" indent="0">
              <a:buNone/>
            </a:pPr>
            <a:endParaRPr lang="ru-RU" sz="20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Задание 6 (2025)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18726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37593"/>
            <a:ext cx="10515600" cy="48393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Укажите варианты ответов, в которых дано верное объяснения написания выделенного слова. Запишите номера ответов.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b="1" dirty="0" smtClean="0">
                <a:latin typeface="Cera Pro" panose="00000500000000000000" pitchFamily="2" charset="0"/>
              </a:rPr>
              <a:t>ПРИТОРМОЗИТЬ </a:t>
            </a:r>
            <a:r>
              <a:rPr lang="ru-RU" sz="2000" dirty="0">
                <a:latin typeface="Cera Pro" panose="00000500000000000000" pitchFamily="2" charset="0"/>
              </a:rPr>
              <a:t>— написание приставки определяется её значением – </a:t>
            </a:r>
            <a:r>
              <a:rPr lang="ru-RU" sz="2000" i="1" dirty="0">
                <a:latin typeface="Cera Pro" panose="00000500000000000000" pitchFamily="2" charset="0"/>
              </a:rPr>
              <a:t>присоединение</a:t>
            </a:r>
            <a:r>
              <a:rPr lang="ru-RU" sz="2000" dirty="0">
                <a:latin typeface="Cera Pro" panose="00000500000000000000" pitchFamily="2" charset="0"/>
              </a:rPr>
              <a:t>. (Значение — неполнота действия)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b="1" dirty="0" smtClean="0">
                <a:latin typeface="Cera Pro" panose="00000500000000000000" pitchFamily="2" charset="0"/>
              </a:rPr>
              <a:t>ЛЬНЯНОЙ </a:t>
            </a:r>
            <a:r>
              <a:rPr lang="ru-RU" sz="2000" dirty="0">
                <a:latin typeface="Cera Pro" panose="00000500000000000000" pitchFamily="2" charset="0"/>
              </a:rPr>
              <a:t>— в суффиксе прилагательного, образованного от основы имени существительного с помощью суффикса -ЯН-, пишется одна буква Н. (Выделить морфемы, пояснить, как ни странно, значение слова)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b="1" dirty="0" smtClean="0">
                <a:latin typeface="Cera Pro" panose="00000500000000000000" pitchFamily="2" charset="0"/>
              </a:rPr>
              <a:t>В </a:t>
            </a:r>
            <a:r>
              <a:rPr lang="ru-RU" sz="2000" b="1" dirty="0">
                <a:latin typeface="Cera Pro" panose="00000500000000000000" pitchFamily="2" charset="0"/>
              </a:rPr>
              <a:t>АКВАРИУМЕ </a:t>
            </a:r>
            <a:r>
              <a:rPr lang="ru-RU" sz="2000" dirty="0">
                <a:latin typeface="Cera Pro" panose="00000500000000000000" pitchFamily="2" charset="0"/>
              </a:rPr>
              <a:t>— в форме дательного падежа единственного числа имени существительного 2-го склонения пишется окончание -Е. (Падеж — предложный) 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b="1" dirty="0" smtClean="0">
                <a:latin typeface="Cera Pro" panose="00000500000000000000" pitchFamily="2" charset="0"/>
              </a:rPr>
              <a:t>НЕ </a:t>
            </a:r>
            <a:r>
              <a:rPr lang="ru-RU" sz="2000" b="1" dirty="0">
                <a:latin typeface="Cera Pro" panose="00000500000000000000" pitchFamily="2" charset="0"/>
              </a:rPr>
              <a:t>С КЕМ </a:t>
            </a:r>
            <a:r>
              <a:rPr lang="ru-RU" sz="2000" dirty="0">
                <a:latin typeface="Cera Pro" panose="00000500000000000000" pitchFamily="2" charset="0"/>
              </a:rPr>
              <a:t>— НЕ с притяжательным местоимением пишется раздельно. </a:t>
            </a:r>
            <a:r>
              <a:rPr lang="ru-RU" sz="2000" dirty="0" smtClean="0">
                <a:latin typeface="Cera Pro" panose="00000500000000000000" pitchFamily="2" charset="0"/>
              </a:rPr>
              <a:t>(</a:t>
            </a:r>
            <a:r>
              <a:rPr lang="ru-RU" sz="2000" b="1" dirty="0" smtClean="0">
                <a:latin typeface="Cera Pro" panose="00000500000000000000" pitchFamily="2" charset="0"/>
              </a:rPr>
              <a:t>Ловушка: </a:t>
            </a:r>
            <a:r>
              <a:rPr lang="ru-RU" sz="2000" dirty="0" smtClean="0">
                <a:latin typeface="Cera Pro" panose="00000500000000000000" pitchFamily="2" charset="0"/>
              </a:rPr>
              <a:t>местоимение </a:t>
            </a:r>
            <a:r>
              <a:rPr lang="ru-RU" sz="2000" dirty="0">
                <a:latin typeface="Cera Pro" panose="00000500000000000000" pitchFamily="2" charset="0"/>
              </a:rPr>
              <a:t>относительное. Кроме того, пишется раздельно только в том случае, если есть предлог)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b="1" dirty="0" smtClean="0">
                <a:latin typeface="Cera Pro" panose="00000500000000000000" pitchFamily="2" charset="0"/>
              </a:rPr>
              <a:t>БЕСШУМНЫЙ </a:t>
            </a:r>
            <a:r>
              <a:rPr lang="ru-RU" sz="2000" dirty="0">
                <a:latin typeface="Cera Pro" panose="00000500000000000000" pitchFamily="2" charset="0"/>
              </a:rPr>
              <a:t>— на конце приставки перед буквой, обозначающей глухой согласный, пишется буква С.</a:t>
            </a:r>
          </a:p>
          <a:p>
            <a:pPr>
              <a:buClr>
                <a:srgbClr val="4DBD94"/>
              </a:buClr>
            </a:pPr>
            <a:r>
              <a:rPr lang="ru-RU" sz="2000" dirty="0">
                <a:latin typeface="Cera Pro" panose="00000500000000000000" pitchFamily="2" charset="0"/>
              </a:rPr>
              <a:t>Ответ: 2, 5.</a:t>
            </a:r>
          </a:p>
          <a:p>
            <a:pPr marL="0" indent="0">
              <a:buNone/>
            </a:pPr>
            <a:endParaRPr lang="ru-RU" sz="20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Задание 6 (2026)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75788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1164" y="1262023"/>
            <a:ext cx="10902245" cy="49149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Cera Pro" panose="00000500000000000000" pitchFamily="2" charset="0"/>
              </a:rPr>
              <a:t>2025:</a:t>
            </a:r>
          </a:p>
          <a:p>
            <a:pPr marL="0" indent="0">
              <a:buNone/>
            </a:pPr>
            <a:r>
              <a:rPr lang="ru-RU" sz="1800" dirty="0" smtClean="0">
                <a:latin typeface="Cera Pro" panose="00000500000000000000" pitchFamily="2" charset="0"/>
              </a:rPr>
              <a:t>Прочитайте </a:t>
            </a:r>
            <a:r>
              <a:rPr lang="ru-RU" sz="1800" dirty="0">
                <a:latin typeface="Cera Pro" panose="00000500000000000000" pitchFamily="2" charset="0"/>
              </a:rPr>
              <a:t>текст. Вставьте пропущенные буквы. Укажите все </a:t>
            </a:r>
            <a:r>
              <a:rPr lang="ru-RU" sz="1800" dirty="0" smtClean="0">
                <a:latin typeface="Cera Pro" panose="00000500000000000000" pitchFamily="2" charset="0"/>
              </a:rPr>
              <a:t>цифры, на </a:t>
            </a:r>
            <a:r>
              <a:rPr lang="ru-RU" sz="1800" dirty="0">
                <a:latin typeface="Cera Pro" panose="00000500000000000000" pitchFamily="2" charset="0"/>
              </a:rPr>
              <a:t>месте которых пишется буква </a:t>
            </a:r>
            <a:r>
              <a:rPr lang="ru-RU" sz="1800" b="1" dirty="0">
                <a:latin typeface="Cera Pro" panose="00000500000000000000" pitchFamily="2" charset="0"/>
              </a:rPr>
              <a:t>Е.</a:t>
            </a:r>
            <a:endParaRPr lang="ru-RU" sz="18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1800" i="1" dirty="0">
                <a:latin typeface="Cera Pro" panose="00000500000000000000" pitchFamily="2" charset="0"/>
              </a:rPr>
              <a:t>Над рекой стел..(1)</a:t>
            </a:r>
            <a:r>
              <a:rPr lang="ru-RU" sz="1800" i="1" dirty="0" err="1">
                <a:latin typeface="Cera Pro" panose="00000500000000000000" pitchFamily="2" charset="0"/>
              </a:rPr>
              <a:t>тся</a:t>
            </a:r>
            <a:r>
              <a:rPr lang="ru-RU" sz="1800" i="1" dirty="0">
                <a:latin typeface="Cera Pro" panose="00000500000000000000" pitchFamily="2" charset="0"/>
              </a:rPr>
              <a:t> туман. В неб..(2) медленно та..(3)т </a:t>
            </a:r>
            <a:r>
              <a:rPr lang="ru-RU" sz="1800" i="1" dirty="0" err="1">
                <a:latin typeface="Cera Pro" panose="00000500000000000000" pitchFamily="2" charset="0"/>
              </a:rPr>
              <a:t>серебр</a:t>
            </a:r>
            <a:r>
              <a:rPr lang="ru-RU" sz="1800" i="1" dirty="0">
                <a:latin typeface="Cera Pro" panose="00000500000000000000" pitchFamily="2" charset="0"/>
              </a:rPr>
              <a:t>..(4)</a:t>
            </a:r>
            <a:r>
              <a:rPr lang="ru-RU" sz="1800" i="1" dirty="0" err="1">
                <a:latin typeface="Cera Pro" panose="00000500000000000000" pitchFamily="2" charset="0"/>
              </a:rPr>
              <a:t>ный</a:t>
            </a:r>
            <a:r>
              <a:rPr lang="ru-RU" sz="1800" i="1" dirty="0">
                <a:latin typeface="Cera Pro" panose="00000500000000000000" pitchFamily="2" charset="0"/>
              </a:rPr>
              <a:t> серп</a:t>
            </a:r>
            <a:r>
              <a:rPr lang="ru-RU" sz="1800" b="1" i="1" dirty="0">
                <a:latin typeface="Cera Pro" panose="00000500000000000000" pitchFamily="2" charset="0"/>
              </a:rPr>
              <a:t> </a:t>
            </a:r>
            <a:r>
              <a:rPr lang="ru-RU" sz="1800" i="1" dirty="0">
                <a:latin typeface="Cera Pro" panose="00000500000000000000" pitchFamily="2" charset="0"/>
              </a:rPr>
              <a:t>молодого мес..(5)</a:t>
            </a:r>
            <a:r>
              <a:rPr lang="ru-RU" sz="1800" i="1" dirty="0" err="1">
                <a:latin typeface="Cera Pro" panose="00000500000000000000" pitchFamily="2" charset="0"/>
              </a:rPr>
              <a:t>ца</a:t>
            </a:r>
            <a:r>
              <a:rPr lang="ru-RU" sz="1800" i="1" dirty="0">
                <a:latin typeface="Cera Pro" panose="00000500000000000000" pitchFamily="2" charset="0"/>
              </a:rPr>
              <a:t>. </a:t>
            </a:r>
            <a:r>
              <a:rPr lang="ru-RU" sz="1800" i="1" dirty="0" err="1">
                <a:latin typeface="Cera Pro" panose="00000500000000000000" pitchFamily="2" charset="0"/>
              </a:rPr>
              <a:t>Вдал</a:t>
            </a:r>
            <a:r>
              <a:rPr lang="ru-RU" sz="1800" i="1" dirty="0">
                <a:latin typeface="Cera Pro" panose="00000500000000000000" pitchFamily="2" charset="0"/>
              </a:rPr>
              <a:t>..(6)</a:t>
            </a:r>
            <a:r>
              <a:rPr lang="ru-RU" sz="1800" i="1" dirty="0" err="1">
                <a:latin typeface="Cera Pro" panose="00000500000000000000" pitchFamily="2" charset="0"/>
              </a:rPr>
              <a:t>ке</a:t>
            </a:r>
            <a:r>
              <a:rPr lang="ru-RU" sz="1800" i="1" dirty="0">
                <a:latin typeface="Cera Pro" panose="00000500000000000000" pitchFamily="2" charset="0"/>
              </a:rPr>
              <a:t> при лунном </a:t>
            </a:r>
            <a:r>
              <a:rPr lang="ru-RU" sz="1800" i="1" dirty="0" err="1">
                <a:latin typeface="Cera Pro" panose="00000500000000000000" pitchFamily="2" charset="0"/>
              </a:rPr>
              <a:t>осв</a:t>
            </a:r>
            <a:r>
              <a:rPr lang="ru-RU" sz="1800" i="1" dirty="0">
                <a:latin typeface="Cera Pro" panose="00000500000000000000" pitchFamily="2" charset="0"/>
              </a:rPr>
              <a:t>..(7)</a:t>
            </a:r>
            <a:r>
              <a:rPr lang="ru-RU" sz="1800" i="1" dirty="0" err="1">
                <a:latin typeface="Cera Pro" panose="00000500000000000000" pitchFamily="2" charset="0"/>
              </a:rPr>
              <a:t>щении</a:t>
            </a:r>
            <a:r>
              <a:rPr lang="ru-RU" sz="1800" i="1" dirty="0">
                <a:latin typeface="Cera Pro" panose="00000500000000000000" pitchFamily="2" charset="0"/>
              </a:rPr>
              <a:t> можно </a:t>
            </a:r>
            <a:r>
              <a:rPr lang="ru-RU" sz="1800" i="1" dirty="0" err="1">
                <a:latin typeface="Cera Pro" panose="00000500000000000000" pitchFamily="2" charset="0"/>
              </a:rPr>
              <a:t>разл</a:t>
            </a:r>
            <a:r>
              <a:rPr lang="ru-RU" sz="1800" i="1" dirty="0">
                <a:latin typeface="Cera Pro" panose="00000500000000000000" pitchFamily="2" charset="0"/>
              </a:rPr>
              <a:t>..(8)</a:t>
            </a:r>
            <a:r>
              <a:rPr lang="ru-RU" sz="1800" i="1" dirty="0" err="1">
                <a:latin typeface="Cera Pro" panose="00000500000000000000" pitchFamily="2" charset="0"/>
              </a:rPr>
              <a:t>чить</a:t>
            </a:r>
            <a:r>
              <a:rPr lang="ru-RU" sz="1800" i="1" dirty="0">
                <a:latin typeface="Cera Pro" panose="00000500000000000000" pitchFamily="2" charset="0"/>
              </a:rPr>
              <a:t> крышу </a:t>
            </a:r>
            <a:r>
              <a:rPr lang="ru-RU" sz="1800" i="1" dirty="0" err="1">
                <a:latin typeface="Cera Pro" panose="00000500000000000000" pitchFamily="2" charset="0"/>
              </a:rPr>
              <a:t>крайн</a:t>
            </a:r>
            <a:r>
              <a:rPr lang="ru-RU" sz="1800" i="1" dirty="0">
                <a:latin typeface="Cera Pro" panose="00000500000000000000" pitchFamily="2" charset="0"/>
              </a:rPr>
              <a:t>..(9)й избушки.</a:t>
            </a:r>
          </a:p>
          <a:p>
            <a:pPr marL="0" indent="0">
              <a:buNone/>
            </a:pPr>
            <a:r>
              <a:rPr lang="ru-RU" sz="1800" b="1" dirty="0" smtClean="0">
                <a:latin typeface="Cera Pro" panose="00000500000000000000" pitchFamily="2" charset="0"/>
              </a:rPr>
              <a:t>Ловушки</a:t>
            </a:r>
            <a:r>
              <a:rPr lang="ru-RU" sz="1800" b="1" dirty="0">
                <a:latin typeface="Cera Pro" panose="00000500000000000000" pitchFamily="2" charset="0"/>
              </a:rPr>
              <a:t>:</a:t>
            </a:r>
            <a:r>
              <a:rPr lang="ru-RU" sz="1800" dirty="0">
                <a:latin typeface="Cera Pro" panose="00000500000000000000" pitchFamily="2" charset="0"/>
              </a:rPr>
              <a:t> 1) слово «стел..</a:t>
            </a:r>
            <a:r>
              <a:rPr lang="ru-RU" sz="1800" dirty="0" err="1">
                <a:latin typeface="Cera Pro" panose="00000500000000000000" pitchFamily="2" charset="0"/>
              </a:rPr>
              <a:t>тся</a:t>
            </a:r>
            <a:r>
              <a:rPr lang="ru-RU" sz="1800" dirty="0">
                <a:latin typeface="Cera Pro" panose="00000500000000000000" pitchFamily="2" charset="0"/>
              </a:rPr>
              <a:t>» является исключением; 2) в инфинитиве (начальной форме) глагола «таять» пишется буква «я</a:t>
            </a:r>
            <a:r>
              <a:rPr lang="ru-RU" sz="1800" dirty="0" smtClean="0">
                <a:latin typeface="Cera Pro" panose="00000500000000000000" pitchFamily="2" charset="0"/>
              </a:rPr>
              <a:t>».</a:t>
            </a:r>
          </a:p>
          <a:p>
            <a:pPr marL="0" indent="0">
              <a:buNone/>
            </a:pPr>
            <a:r>
              <a:rPr lang="ru-RU" sz="2000" b="1" dirty="0" smtClean="0">
                <a:latin typeface="Cera Pro" panose="00000500000000000000" pitchFamily="2" charset="0"/>
              </a:rPr>
              <a:t>2026:</a:t>
            </a:r>
            <a:endParaRPr lang="ru-RU" sz="20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1800" dirty="0">
                <a:latin typeface="Cera Pro" panose="00000500000000000000" pitchFamily="2" charset="0"/>
              </a:rPr>
              <a:t>Прочитайте текст. Вставьте пропущенные буквы. Укажите все </a:t>
            </a:r>
            <a:r>
              <a:rPr lang="ru-RU" sz="1800" dirty="0" smtClean="0">
                <a:latin typeface="Cera Pro" panose="00000500000000000000" pitchFamily="2" charset="0"/>
              </a:rPr>
              <a:t>цифры, на </a:t>
            </a:r>
            <a:r>
              <a:rPr lang="ru-RU" sz="1800" dirty="0">
                <a:latin typeface="Cera Pro" panose="00000500000000000000" pitchFamily="2" charset="0"/>
              </a:rPr>
              <a:t>месте которых пишется буква </a:t>
            </a:r>
            <a:r>
              <a:rPr lang="ru-RU" sz="1800" b="1" dirty="0">
                <a:latin typeface="Cera Pro" panose="00000500000000000000" pitchFamily="2" charset="0"/>
              </a:rPr>
              <a:t>И.</a:t>
            </a:r>
            <a:endParaRPr lang="ru-RU" sz="18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1800" i="1" dirty="0">
                <a:latin typeface="Cera Pro" panose="00000500000000000000" pitchFamily="2" charset="0"/>
              </a:rPr>
              <a:t>В </a:t>
            </a:r>
            <a:r>
              <a:rPr lang="ru-RU" sz="1800" i="1" dirty="0" err="1">
                <a:latin typeface="Cera Pro" panose="00000500000000000000" pitchFamily="2" charset="0"/>
              </a:rPr>
              <a:t>продолжени</a:t>
            </a:r>
            <a:r>
              <a:rPr lang="ru-RU" sz="1800" i="1" dirty="0">
                <a:latin typeface="Cera Pro" panose="00000500000000000000" pitchFamily="2" charset="0"/>
              </a:rPr>
              <a:t>..(1) двух </a:t>
            </a:r>
            <a:r>
              <a:rPr lang="ru-RU" sz="1800" i="1" dirty="0" smtClean="0">
                <a:latin typeface="Cera Pro" panose="00000500000000000000" pitchFamily="2" charset="0"/>
              </a:rPr>
              <a:t>часов </a:t>
            </a:r>
            <a:r>
              <a:rPr lang="ru-RU" sz="1800" i="1" dirty="0">
                <a:latin typeface="Cera Pro" panose="00000500000000000000" pitchFamily="2" charset="0"/>
              </a:rPr>
              <a:t>пут..(2)</a:t>
            </a:r>
            <a:r>
              <a:rPr lang="ru-RU" sz="1800" i="1" dirty="0" err="1">
                <a:latin typeface="Cera Pro" panose="00000500000000000000" pitchFamily="2" charset="0"/>
              </a:rPr>
              <a:t>шественники</a:t>
            </a:r>
            <a:r>
              <a:rPr lang="ru-RU" sz="1800" i="1" dirty="0">
                <a:latin typeface="Cera Pro" panose="00000500000000000000" pitchFamily="2" charset="0"/>
              </a:rPr>
              <a:t> проб..(3)</a:t>
            </a:r>
            <a:r>
              <a:rPr lang="ru-RU" sz="1800" i="1" dirty="0" err="1">
                <a:latin typeface="Cera Pro" panose="00000500000000000000" pitchFamily="2" charset="0"/>
              </a:rPr>
              <a:t>рались</a:t>
            </a:r>
            <a:r>
              <a:rPr lang="ru-RU" sz="1800" i="1" dirty="0">
                <a:latin typeface="Cera Pro" panose="00000500000000000000" pitchFamily="2" charset="0"/>
              </a:rPr>
              <a:t> к озеру, обходя тр..(4)</a:t>
            </a:r>
            <a:r>
              <a:rPr lang="ru-RU" sz="1800" i="1" dirty="0" err="1">
                <a:latin typeface="Cera Pro" panose="00000500000000000000" pitchFamily="2" charset="0"/>
              </a:rPr>
              <a:t>сины</a:t>
            </a:r>
            <a:r>
              <a:rPr lang="ru-RU" sz="1800" i="1" dirty="0">
                <a:latin typeface="Cera Pro" panose="00000500000000000000" pitchFamily="2" charset="0"/>
              </a:rPr>
              <a:t> и пытаясь от..(5)</a:t>
            </a:r>
            <a:r>
              <a:rPr lang="ru-RU" sz="1800" i="1" dirty="0" err="1">
                <a:latin typeface="Cera Pro" panose="00000500000000000000" pitchFamily="2" charset="0"/>
              </a:rPr>
              <a:t>скать</a:t>
            </a:r>
            <a:r>
              <a:rPr lang="ru-RU" sz="1800" i="1" dirty="0">
                <a:latin typeface="Cera Pro" panose="00000500000000000000" pitchFamily="2" charset="0"/>
              </a:rPr>
              <a:t> </a:t>
            </a:r>
            <a:r>
              <a:rPr lang="ru-RU" sz="1800" i="1" dirty="0" smtClean="0">
                <a:latin typeface="Cera Pro" panose="00000500000000000000" pitchFamily="2" charset="0"/>
              </a:rPr>
              <a:t>удобные проходы</a:t>
            </a:r>
            <a:r>
              <a:rPr lang="ru-RU" sz="1800" i="1" dirty="0">
                <a:latin typeface="Cera Pro" panose="00000500000000000000" pitchFamily="2" charset="0"/>
              </a:rPr>
              <a:t>. Они пр..(6)одолели лесную ч..(7)</a:t>
            </a:r>
            <a:r>
              <a:rPr lang="ru-RU" sz="1800" i="1" dirty="0" err="1">
                <a:latin typeface="Cera Pro" panose="00000500000000000000" pitchFamily="2" charset="0"/>
              </a:rPr>
              <a:t>щобу</a:t>
            </a:r>
            <a:r>
              <a:rPr lang="ru-RU" sz="1800" i="1" dirty="0">
                <a:latin typeface="Cera Pro" panose="00000500000000000000" pitchFamily="2" charset="0"/>
              </a:rPr>
              <a:t> и </a:t>
            </a:r>
            <a:r>
              <a:rPr lang="ru-RU" sz="1800" i="1" dirty="0" smtClean="0">
                <a:latin typeface="Cera Pro" panose="00000500000000000000" pitchFamily="2" charset="0"/>
              </a:rPr>
              <a:t>оказались на </a:t>
            </a:r>
            <a:r>
              <a:rPr lang="ru-RU" sz="1800" i="1" dirty="0">
                <a:latin typeface="Cera Pro" panose="00000500000000000000" pitchFamily="2" charset="0"/>
              </a:rPr>
              <a:t>берегу. </a:t>
            </a:r>
            <a:r>
              <a:rPr lang="ru-RU" sz="1800" i="1" dirty="0" err="1">
                <a:latin typeface="Cera Pro" panose="00000500000000000000" pitchFamily="2" charset="0"/>
              </a:rPr>
              <a:t>Подним</a:t>
            </a:r>
            <a:r>
              <a:rPr lang="ru-RU" sz="1800" i="1" dirty="0">
                <a:latin typeface="Cera Pro" panose="00000500000000000000" pitchFamily="2" charset="0"/>
              </a:rPr>
              <a:t>..(8)</a:t>
            </a:r>
            <a:r>
              <a:rPr lang="ru-RU" sz="1800" i="1" dirty="0" err="1">
                <a:latin typeface="Cera Pro" panose="00000500000000000000" pitchFamily="2" charset="0"/>
              </a:rPr>
              <a:t>шь</a:t>
            </a:r>
            <a:r>
              <a:rPr lang="ru-RU" sz="1800" i="1" dirty="0">
                <a:latin typeface="Cera Pro" panose="00000500000000000000" pitchFamily="2" charset="0"/>
              </a:rPr>
              <a:t> голову, а над тобой шумят сосны, </a:t>
            </a:r>
            <a:r>
              <a:rPr lang="ru-RU" sz="1800" i="1" dirty="0" err="1">
                <a:latin typeface="Cera Pro" panose="00000500000000000000" pitchFamily="2" charset="0"/>
              </a:rPr>
              <a:t>упирающ</a:t>
            </a:r>
            <a:r>
              <a:rPr lang="ru-RU" sz="1800" i="1" dirty="0">
                <a:latin typeface="Cera Pro" panose="00000500000000000000" pitchFamily="2" charset="0"/>
              </a:rPr>
              <a:t>..(9)</a:t>
            </a:r>
            <a:r>
              <a:rPr lang="ru-RU" sz="1800" i="1" dirty="0" err="1">
                <a:latin typeface="Cera Pro" panose="00000500000000000000" pitchFamily="2" charset="0"/>
              </a:rPr>
              <a:t>еся</a:t>
            </a:r>
            <a:r>
              <a:rPr lang="ru-RU" sz="1800" i="1" dirty="0">
                <a:latin typeface="Cera Pro" panose="00000500000000000000" pitchFamily="2" charset="0"/>
              </a:rPr>
              <a:t> в небо.</a:t>
            </a:r>
          </a:p>
          <a:p>
            <a:pPr marL="0" indent="0">
              <a:buNone/>
            </a:pPr>
            <a:r>
              <a:rPr lang="ru-RU" sz="1800" dirty="0">
                <a:latin typeface="Cera Pro" panose="00000500000000000000" pitchFamily="2" charset="0"/>
              </a:rPr>
              <a:t>Здесь </a:t>
            </a:r>
            <a:r>
              <a:rPr lang="ru-RU" sz="1800" b="1" dirty="0">
                <a:latin typeface="Cera Pro" panose="00000500000000000000" pitchFamily="2" charset="0"/>
              </a:rPr>
              <a:t>ловушка</a:t>
            </a:r>
            <a:r>
              <a:rPr lang="ru-RU" sz="1800" dirty="0">
                <a:latin typeface="Cera Pro" panose="00000500000000000000" pitchFamily="2" charset="0"/>
              </a:rPr>
              <a:t> в производном предлоге. Кроме того, может вызвать затруднение слово </a:t>
            </a:r>
            <a:r>
              <a:rPr lang="ru-RU" sz="1800" i="1" dirty="0">
                <a:latin typeface="Cera Pro" panose="00000500000000000000" pitchFamily="2" charset="0"/>
              </a:rPr>
              <a:t>чащоба</a:t>
            </a:r>
            <a:r>
              <a:rPr lang="ru-RU" sz="1800" dirty="0">
                <a:latin typeface="Cera Pro" panose="00000500000000000000" pitchFamily="2" charset="0"/>
              </a:rPr>
              <a:t>, которое крайне редко встречается в современной речи</a:t>
            </a:r>
            <a:r>
              <a:rPr lang="ru-RU" sz="1800" dirty="0" smtClean="0">
                <a:latin typeface="Cera Pro" panose="00000500000000000000" pitchFamily="2" charset="0"/>
              </a:rPr>
              <a:t>.</a:t>
            </a:r>
            <a:endParaRPr lang="ru-RU" sz="18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Задание 7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66414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07365"/>
            <a:ext cx="10515600" cy="48695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Cera Pro" panose="00000500000000000000" pitchFamily="2" charset="0"/>
              </a:rPr>
              <a:t>2025</a:t>
            </a:r>
            <a:r>
              <a:rPr lang="ru-RU" sz="2000" b="1" dirty="0">
                <a:latin typeface="Cera Pro" panose="00000500000000000000" pitchFamily="2" charset="0"/>
              </a:rPr>
              <a:t>:</a:t>
            </a:r>
            <a:endParaRPr lang="ru-RU" sz="20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Раскройте скобки и запишите слово </a:t>
            </a:r>
            <a:r>
              <a:rPr lang="ru-RU" sz="2000" b="1" dirty="0">
                <a:latin typeface="Cera Pro" panose="00000500000000000000" pitchFamily="2" charset="0"/>
              </a:rPr>
              <a:t>«он» </a:t>
            </a:r>
            <a:r>
              <a:rPr lang="ru-RU" sz="2000" dirty="0">
                <a:latin typeface="Cera Pro" panose="00000500000000000000" pitchFamily="2" charset="0"/>
              </a:rPr>
              <a:t>в соответствующей форме, соблюдая нормы современного русского литературного языка.</a:t>
            </a:r>
          </a:p>
          <a:p>
            <a:pPr marL="0" indent="0">
              <a:buNone/>
            </a:pPr>
            <a:r>
              <a:rPr lang="ru-RU" sz="2000" i="1" dirty="0">
                <a:latin typeface="Cera Pro" panose="00000500000000000000" pitchFamily="2" charset="0"/>
              </a:rPr>
              <a:t>Пароход отплывает, вслед (он) звучит прощальный марш.</a:t>
            </a:r>
            <a:endParaRPr lang="ru-RU" sz="20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Как ни странно, склонение личных местоимений — проблема. Повторяем</a:t>
            </a:r>
            <a:r>
              <a:rPr lang="ru-RU" sz="2000" dirty="0" smtClean="0">
                <a:latin typeface="Cera Pro" panose="00000500000000000000" pitchFamily="2" charset="0"/>
              </a:rPr>
              <a:t>!</a:t>
            </a:r>
          </a:p>
          <a:p>
            <a:pPr marL="0" indent="0">
              <a:buNone/>
            </a:pPr>
            <a:endParaRPr lang="ru-RU" sz="20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Cera Pro" panose="00000500000000000000" pitchFamily="2" charset="0"/>
              </a:rPr>
              <a:t>2026</a:t>
            </a:r>
            <a:r>
              <a:rPr lang="ru-RU" sz="2000" b="1" dirty="0">
                <a:latin typeface="Cera Pro" panose="00000500000000000000" pitchFamily="2" charset="0"/>
              </a:rPr>
              <a:t>:</a:t>
            </a:r>
            <a:endParaRPr lang="ru-RU" sz="20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Раскройте скобки и запишите слово </a:t>
            </a:r>
            <a:r>
              <a:rPr lang="ru-RU" sz="2000" b="1" dirty="0">
                <a:latin typeface="Cera Pro" panose="00000500000000000000" pitchFamily="2" charset="0"/>
              </a:rPr>
              <a:t>«полтора» </a:t>
            </a:r>
            <a:r>
              <a:rPr lang="ru-RU" sz="2000" dirty="0">
                <a:latin typeface="Cera Pro" panose="00000500000000000000" pitchFamily="2" charset="0"/>
              </a:rPr>
              <a:t>в соответствующей форме, соблюдая нормы современного русского литературного языка.</a:t>
            </a:r>
          </a:p>
          <a:p>
            <a:pPr marL="0" indent="0">
              <a:buNone/>
            </a:pPr>
            <a:r>
              <a:rPr lang="ru-RU" sz="2000" i="1" dirty="0">
                <a:latin typeface="Cera Pro" panose="00000500000000000000" pitchFamily="2" charset="0"/>
              </a:rPr>
              <a:t>Подготовка к конкурсу заняла у нас чуть больше (полтора) месяцев.</a:t>
            </a:r>
            <a:endParaRPr lang="ru-RU" sz="20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Склонение числительных всегда вызывает затруднения.</a:t>
            </a:r>
          </a:p>
          <a:p>
            <a:pPr marL="0" indent="0">
              <a:buNone/>
            </a:pPr>
            <a:endParaRPr lang="ru-RU" sz="20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Задание 8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56994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99808"/>
            <a:ext cx="10515600" cy="48771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Cera Pro" panose="00000500000000000000" pitchFamily="2" charset="0"/>
              </a:rPr>
              <a:t>Задание 9 </a:t>
            </a:r>
            <a:r>
              <a:rPr lang="ru-RU" sz="2000" b="1" dirty="0">
                <a:latin typeface="Cera Pro" panose="00000500000000000000" pitchFamily="2" charset="0"/>
              </a:rPr>
              <a:t>(2025</a:t>
            </a:r>
            <a:r>
              <a:rPr lang="ru-RU" sz="2000" b="1" dirty="0" smtClean="0">
                <a:latin typeface="Cera Pro" panose="00000500000000000000" pitchFamily="2" charset="0"/>
              </a:rPr>
              <a:t>)</a:t>
            </a:r>
            <a:endParaRPr lang="ru-RU" sz="20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Замените словосочетание </a:t>
            </a:r>
            <a:r>
              <a:rPr lang="ru-RU" sz="2000" b="1" dirty="0">
                <a:latin typeface="Cera Pro" panose="00000500000000000000" pitchFamily="2" charset="0"/>
              </a:rPr>
              <a:t>«пробежка утром»</a:t>
            </a:r>
            <a:r>
              <a:rPr lang="ru-RU" sz="2000" dirty="0">
                <a:latin typeface="Cera Pro" panose="00000500000000000000" pitchFamily="2" charset="0"/>
              </a:rPr>
              <a:t>, построенное на основе примыкания, синонимичным словосочетанием со связью </a:t>
            </a:r>
            <a:r>
              <a:rPr lang="ru-RU" sz="2000" b="1" dirty="0">
                <a:latin typeface="Cera Pro" panose="00000500000000000000" pitchFamily="2" charset="0"/>
              </a:rPr>
              <a:t>согласование</a:t>
            </a:r>
            <a:r>
              <a:rPr lang="ru-RU" sz="2000" dirty="0">
                <a:latin typeface="Cera Pro" panose="00000500000000000000" pitchFamily="2" charset="0"/>
              </a:rPr>
              <a:t>. Напишите получившееся словосочетание, соблюдая нормы современного русского литературного языка.</a:t>
            </a:r>
          </a:p>
          <a:p>
            <a:pPr marL="0" indent="0">
              <a:buNone/>
            </a:pPr>
            <a:r>
              <a:rPr lang="ru-RU" sz="2000" b="1" dirty="0">
                <a:latin typeface="Cera Pro" panose="00000500000000000000" pitchFamily="2" charset="0"/>
              </a:rPr>
              <a:t>Задание 9 (2026</a:t>
            </a:r>
            <a:r>
              <a:rPr lang="ru-RU" sz="2000" b="1" dirty="0" smtClean="0">
                <a:latin typeface="Cera Pro" panose="00000500000000000000" pitchFamily="2" charset="0"/>
              </a:rPr>
              <a:t>)</a:t>
            </a:r>
            <a:endParaRPr lang="ru-RU" sz="20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Замените словосочетание </a:t>
            </a:r>
            <a:r>
              <a:rPr lang="ru-RU" sz="2000" b="1" dirty="0">
                <a:latin typeface="Cera Pro" panose="00000500000000000000" pitchFamily="2" charset="0"/>
              </a:rPr>
              <a:t>«дар артиста»</a:t>
            </a:r>
            <a:r>
              <a:rPr lang="ru-RU" sz="2000" dirty="0">
                <a:latin typeface="Cera Pro" panose="00000500000000000000" pitchFamily="2" charset="0"/>
              </a:rPr>
              <a:t>, построенное на основе управления, синонимичным словосочетанием со связью </a:t>
            </a:r>
            <a:r>
              <a:rPr lang="ru-RU" sz="2000" b="1" dirty="0">
                <a:latin typeface="Cera Pro" panose="00000500000000000000" pitchFamily="2" charset="0"/>
              </a:rPr>
              <a:t>согласование</a:t>
            </a:r>
            <a:r>
              <a:rPr lang="ru-RU" sz="2000" dirty="0">
                <a:latin typeface="Cera Pro" panose="00000500000000000000" pitchFamily="2" charset="0"/>
              </a:rPr>
              <a:t>. Напишите получившееся словосочетание, соблюдая нормы современного русского литературного языка.</a:t>
            </a: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 </a:t>
            </a: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Одно из лёгких заданий. Даже если не знать виды словосочетаний, можно найти верное синонимичное словосочетание.</a:t>
            </a: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 </a:t>
            </a:r>
          </a:p>
          <a:p>
            <a:pPr marL="0" indent="0">
              <a:buNone/>
            </a:pPr>
            <a:r>
              <a:rPr lang="ru-RU" sz="2000" b="1" dirty="0">
                <a:latin typeface="Cera Pro" panose="00000500000000000000" pitchFamily="2" charset="0"/>
              </a:rPr>
              <a:t>Задание </a:t>
            </a:r>
            <a:r>
              <a:rPr lang="ru-RU" sz="2000" b="1" dirty="0" smtClean="0">
                <a:latin typeface="Cera Pro" panose="00000500000000000000" pitchFamily="2" charset="0"/>
              </a:rPr>
              <a:t>10</a:t>
            </a:r>
            <a:endParaRPr lang="ru-RU" sz="20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Cera Pro" panose="00000500000000000000" pitchFamily="2" charset="0"/>
              </a:rPr>
              <a:t>Не </a:t>
            </a:r>
            <a:r>
              <a:rPr lang="ru-RU" sz="2000" dirty="0">
                <a:latin typeface="Cera Pro" panose="00000500000000000000" pitchFamily="2" charset="0"/>
              </a:rPr>
              <a:t>всегда явно данные высказывания соответствуют содержанию текста; надо вникать в его </a:t>
            </a:r>
            <a:r>
              <a:rPr lang="ru-RU" sz="2000" dirty="0" smtClean="0">
                <a:latin typeface="Cera Pro" panose="00000500000000000000" pitchFamily="2" charset="0"/>
              </a:rPr>
              <a:t>смысл, перечитывать нужные фрагменты.</a:t>
            </a:r>
            <a:endParaRPr lang="ru-RU" sz="20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endParaRPr lang="ru-RU" sz="20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Задания 9, 10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12508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837805" y="1865805"/>
            <a:ext cx="6516391" cy="4509764"/>
            <a:chOff x="434961" y="1865805"/>
            <a:chExt cx="6516391" cy="4509764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5371" y="1865806"/>
              <a:ext cx="3165981" cy="4509763"/>
            </a:xfrm>
            <a:prstGeom prst="rect">
              <a:avLst/>
            </a:prstGeom>
            <a:noFill/>
            <a:ln w="9525">
              <a:solidFill>
                <a:srgbClr val="4DBD9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61" y="1865805"/>
              <a:ext cx="3165981" cy="4509764"/>
            </a:xfrm>
            <a:prstGeom prst="rect">
              <a:avLst/>
            </a:prstGeom>
            <a:noFill/>
            <a:ln w="9525">
              <a:solidFill>
                <a:srgbClr val="4DBD9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16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18" name="Рисунок 9" descr="Рисунок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Прямоугольник 19"/>
          <p:cNvSpPr/>
          <p:nvPr/>
        </p:nvSpPr>
        <p:spPr>
          <a:xfrm>
            <a:off x="4770768" y="857398"/>
            <a:ext cx="2650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Cera Pro" panose="00000500000000000000" pitchFamily="50" charset="0"/>
                <a:ea typeface="Fashion Fetish Outline" panose="02000000000000000000" pitchFamily="2" charset="-128"/>
              </a:rPr>
              <a:t>С</a:t>
            </a:r>
            <a:r>
              <a:rPr lang="ru-RU" sz="2800" b="1" dirty="0" smtClean="0">
                <a:solidFill>
                  <a:srgbClr val="C00000"/>
                </a:solidFill>
                <a:latin typeface="Cera Pro" panose="00000500000000000000" pitchFamily="50" charset="0"/>
                <a:ea typeface="Fashion Fetish Outline" panose="02000000000000000000" pitchFamily="2" charset="-128"/>
              </a:rPr>
              <a:t>правочники</a:t>
            </a:r>
            <a:endParaRPr lang="ru-RU" sz="2800" dirty="0"/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5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6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7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8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9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0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1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2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3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4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39197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30036"/>
            <a:ext cx="10515600" cy="48469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Cera Pro" panose="00000500000000000000" pitchFamily="2" charset="0"/>
              </a:rPr>
              <a:t>Укажите </a:t>
            </a:r>
            <a:r>
              <a:rPr lang="ru-RU" sz="1800" dirty="0">
                <a:latin typeface="Cera Pro" panose="00000500000000000000" pitchFamily="2" charset="0"/>
              </a:rPr>
              <a:t>варианты ответов, в которых средством выразительности речи является </a:t>
            </a:r>
            <a:r>
              <a:rPr lang="ru-RU" sz="1800" b="1" dirty="0">
                <a:latin typeface="Cera Pro" panose="00000500000000000000" pitchFamily="2" charset="0"/>
              </a:rPr>
              <a:t>олицетворение</a:t>
            </a:r>
            <a:r>
              <a:rPr lang="ru-RU" sz="1800" dirty="0">
                <a:latin typeface="Cera Pro" panose="00000500000000000000" pitchFamily="2" charset="0"/>
              </a:rPr>
              <a:t>. Запишите номера ответов.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800" dirty="0" smtClean="0">
                <a:latin typeface="Cera Pro" panose="00000500000000000000" pitchFamily="2" charset="0"/>
              </a:rPr>
              <a:t>Один</a:t>
            </a:r>
            <a:r>
              <a:rPr lang="ru-RU" sz="1800" dirty="0">
                <a:latin typeface="Cera Pro" panose="00000500000000000000" pitchFamily="2" charset="0"/>
              </a:rPr>
              <a:t>, только один раз земля не уберегла меня...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arenR"/>
            </a:pPr>
            <a:r>
              <a:rPr lang="ru-RU" sz="1800" dirty="0" smtClean="0">
                <a:latin typeface="Cera Pro" panose="00000500000000000000" pitchFamily="2" charset="0"/>
              </a:rPr>
              <a:t>Меня </a:t>
            </a:r>
            <a:r>
              <a:rPr lang="ru-RU" sz="1800" dirty="0">
                <a:latin typeface="Cera Pro" panose="00000500000000000000" pitchFamily="2" charset="0"/>
              </a:rPr>
              <a:t>мать приучала к земле, как птица приучает своего птенца к небу.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arenR"/>
            </a:pPr>
            <a:r>
              <a:rPr lang="ru-RU" sz="1800" dirty="0" smtClean="0">
                <a:latin typeface="Cera Pro" panose="00000500000000000000" pitchFamily="2" charset="0"/>
              </a:rPr>
              <a:t>Я </a:t>
            </a:r>
            <a:r>
              <a:rPr lang="ru-RU" sz="1800" dirty="0">
                <a:latin typeface="Cera Pro" panose="00000500000000000000" pitchFamily="2" charset="0"/>
              </a:rPr>
              <a:t>сгорал от жажды.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arenR"/>
            </a:pPr>
            <a:r>
              <a:rPr lang="ru-RU" sz="1800" dirty="0" smtClean="0">
                <a:latin typeface="Cera Pro" panose="00000500000000000000" pitchFamily="2" charset="0"/>
              </a:rPr>
              <a:t>И </a:t>
            </a:r>
            <a:r>
              <a:rPr lang="ru-RU" sz="1800" dirty="0">
                <a:latin typeface="Cera Pro" panose="00000500000000000000" pitchFamily="2" charset="0"/>
              </a:rPr>
              <a:t>вдруг я подумал, что единственный человек, который может меня спасти, — мама.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arenR"/>
            </a:pPr>
            <a:r>
              <a:rPr lang="ru-RU" sz="1800" dirty="0" smtClean="0">
                <a:latin typeface="Cera Pro" panose="00000500000000000000" pitchFamily="2" charset="0"/>
              </a:rPr>
              <a:t>Городской </a:t>
            </a:r>
            <a:r>
              <a:rPr lang="ru-RU" sz="1800" dirty="0">
                <a:latin typeface="Cera Pro" panose="00000500000000000000" pitchFamily="2" charset="0"/>
              </a:rPr>
              <a:t>человек не ведает, чем пахнет земля, как она дышит, как страдает </a:t>
            </a:r>
            <a:r>
              <a:rPr lang="ru-RU" sz="1800" dirty="0" smtClean="0">
                <a:latin typeface="Cera Pro" panose="00000500000000000000" pitchFamily="2" charset="0"/>
              </a:rPr>
              <a:t/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от </a:t>
            </a:r>
            <a:r>
              <a:rPr lang="ru-RU" sz="1800" dirty="0">
                <a:latin typeface="Cera Pro" panose="00000500000000000000" pitchFamily="2" charset="0"/>
              </a:rPr>
              <a:t>жажды, — земля скрыта от его глаз застывшей лавой асфальта.</a:t>
            </a:r>
          </a:p>
          <a:p>
            <a:pPr marL="0" indent="0">
              <a:buNone/>
            </a:pPr>
            <a:endParaRPr lang="ru-RU" sz="1800" dirty="0" smtClean="0">
              <a:latin typeface="Cera Pro" panose="00000500000000000000" pitchFamily="2" charset="0"/>
            </a:endParaRPr>
          </a:p>
          <a:p>
            <a:pPr>
              <a:buClr>
                <a:srgbClr val="4DBD94"/>
              </a:buClr>
            </a:pPr>
            <a:r>
              <a:rPr lang="ru-RU" sz="1800" dirty="0" smtClean="0">
                <a:latin typeface="Cera Pro" panose="00000500000000000000" pitchFamily="2" charset="0"/>
              </a:rPr>
              <a:t>Необходимо </a:t>
            </a:r>
            <a:r>
              <a:rPr lang="ru-RU" sz="1800" dirty="0">
                <a:latin typeface="Cera Pro" panose="00000500000000000000" pitchFamily="2" charset="0"/>
              </a:rPr>
              <a:t>знать основные средства выразительности речи. В ОГЭ их набор невелик: эпитет, сравнение, метафора, олицетворение, фразеологизм; редко: гипербола, просторечные слова, противопоставление (антитеза). </a:t>
            </a:r>
          </a:p>
          <a:p>
            <a:pPr>
              <a:buClr>
                <a:srgbClr val="4DBD94"/>
              </a:buClr>
            </a:pPr>
            <a:r>
              <a:rPr lang="ru-RU" sz="1800" dirty="0" smtClean="0">
                <a:latin typeface="Cera Pro" panose="00000500000000000000" pitchFamily="2" charset="0"/>
              </a:rPr>
              <a:t>В </a:t>
            </a:r>
            <a:r>
              <a:rPr lang="ru-RU" sz="1800" dirty="0">
                <a:latin typeface="Cera Pro" panose="00000500000000000000" pitchFamily="2" charset="0"/>
              </a:rPr>
              <a:t>данном наборе предложений есть одна ловушка: в предложении 3 средство выразительности — метафора. Её часто принимают за олицетворение, которое является частным видом метафоры. Учтём, что метафора может быть развёрнутой. У Есенина читаем: </a:t>
            </a:r>
            <a:r>
              <a:rPr lang="ru-RU" sz="1800" i="1" dirty="0">
                <a:latin typeface="Cera Pro" panose="00000500000000000000" pitchFamily="2" charset="0"/>
              </a:rPr>
              <a:t>Младенцем завернула / Заря луну в подол</a:t>
            </a:r>
            <a:r>
              <a:rPr lang="ru-RU" sz="1800" dirty="0">
                <a:latin typeface="Cera Pro" panose="00000500000000000000" pitchFamily="2" charset="0"/>
              </a:rPr>
              <a:t>. Здесь соединяются </a:t>
            </a:r>
            <a:r>
              <a:rPr lang="ru-RU" sz="1800" dirty="0" smtClean="0">
                <a:latin typeface="Cera Pro" panose="00000500000000000000" pitchFamily="2" charset="0"/>
              </a:rPr>
              <a:t>сравнение</a:t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и </a:t>
            </a:r>
            <a:r>
              <a:rPr lang="ru-RU" sz="1800" dirty="0">
                <a:latin typeface="Cera Pro" panose="00000500000000000000" pitchFamily="2" charset="0"/>
              </a:rPr>
              <a:t>метафора.</a:t>
            </a:r>
          </a:p>
          <a:p>
            <a:endParaRPr lang="ru-RU" sz="18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Средства выразительности. Задание 11 (2025)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26784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Другая </a:t>
            </a:r>
            <a:r>
              <a:rPr lang="ru-RU" sz="2000" dirty="0">
                <a:latin typeface="Cera Pro" panose="00000500000000000000" pitchFamily="2" charset="0"/>
              </a:rPr>
              <a:t>ловушка — сравнение, которое часто принимают за метафору. Сравнения чаще всего выражены сравнительными оборотами с синонимичными союзами </a:t>
            </a:r>
            <a:r>
              <a:rPr lang="ru-RU" sz="2000" i="1" dirty="0">
                <a:latin typeface="Cera Pro" panose="00000500000000000000" pitchFamily="2" charset="0"/>
              </a:rPr>
              <a:t>как, словно, точно, что, как будто, будто</a:t>
            </a:r>
            <a:r>
              <a:rPr lang="ru-RU" sz="2000" dirty="0">
                <a:latin typeface="Cera Pro" panose="00000500000000000000" pitchFamily="2" charset="0"/>
              </a:rPr>
              <a:t>. Реже — придаточными сравнительными с этими же союзами. Ещё реже — </a:t>
            </a:r>
            <a:r>
              <a:rPr lang="ru-RU" sz="2000" dirty="0" smtClean="0">
                <a:latin typeface="Cera Pro" panose="00000500000000000000" pitchFamily="2" charset="0"/>
              </a:rPr>
              <a:t>существительными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в </a:t>
            </a:r>
            <a:r>
              <a:rPr lang="ru-RU" sz="2000" dirty="0">
                <a:latin typeface="Cera Pro" panose="00000500000000000000" pitchFamily="2" charset="0"/>
              </a:rPr>
              <a:t>творительном падеже (</a:t>
            </a:r>
            <a:r>
              <a:rPr lang="ru-RU" sz="2000" i="1" dirty="0">
                <a:latin typeface="Cera Pro" panose="00000500000000000000" pitchFamily="2" charset="0"/>
              </a:rPr>
              <a:t>Мысль вспыхнула молнией</a:t>
            </a:r>
            <a:r>
              <a:rPr lang="ru-RU" sz="2000" dirty="0">
                <a:latin typeface="Cera Pro" panose="00000500000000000000" pitchFamily="2" charset="0"/>
              </a:rPr>
              <a:t>), </a:t>
            </a:r>
            <a:r>
              <a:rPr lang="ru-RU" sz="2000" dirty="0" smtClean="0">
                <a:latin typeface="Cera Pro" panose="00000500000000000000" pitchFamily="2" charset="0"/>
              </a:rPr>
              <a:t>оборотами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с </a:t>
            </a:r>
            <a:r>
              <a:rPr lang="ru-RU" sz="2000" dirty="0">
                <a:latin typeface="Cera Pro" panose="00000500000000000000" pitchFamily="2" charset="0"/>
              </a:rPr>
              <a:t>использованием слов </a:t>
            </a:r>
            <a:r>
              <a:rPr lang="ru-RU" sz="2000" i="1" dirty="0">
                <a:latin typeface="Cera Pro" panose="00000500000000000000" pitchFamily="2" charset="0"/>
              </a:rPr>
              <a:t>подобный(о), похожий(е)</a:t>
            </a:r>
            <a:r>
              <a:rPr lang="ru-RU" sz="2000" dirty="0">
                <a:latin typeface="Cera Pro" panose="00000500000000000000" pitchFamily="2" charset="0"/>
              </a:rPr>
              <a:t>, сравнительной степенью прилагательных или наречий (</a:t>
            </a:r>
            <a:r>
              <a:rPr lang="ru-RU" sz="2000" i="1" dirty="0">
                <a:latin typeface="Cera Pro" panose="00000500000000000000" pitchFamily="2" charset="0"/>
              </a:rPr>
              <a:t>Я ль на свете всех милее, всех румяней и белее?</a:t>
            </a:r>
            <a:r>
              <a:rPr lang="ru-RU" sz="2000" dirty="0">
                <a:latin typeface="Cera Pro" panose="00000500000000000000" pitchFamily="2" charset="0"/>
              </a:rPr>
              <a:t>). Пример из Есенина: </a:t>
            </a:r>
            <a:r>
              <a:rPr lang="ru-RU" sz="2000" i="1" dirty="0">
                <a:latin typeface="Cera Pro" panose="00000500000000000000" pitchFamily="2" charset="0"/>
              </a:rPr>
              <a:t>Теперь бы брызнуть в небо / Вишневым соком </a:t>
            </a:r>
            <a:r>
              <a:rPr lang="ru-RU" sz="2000" i="1" dirty="0" smtClean="0">
                <a:latin typeface="Cera Pro" panose="00000500000000000000" pitchFamily="2" charset="0"/>
              </a:rPr>
              <a:t>стих</a:t>
            </a:r>
            <a:r>
              <a:rPr lang="ru-RU" sz="2000" dirty="0" smtClean="0">
                <a:latin typeface="Cera Pro" panose="00000500000000000000" pitchFamily="2" charset="0"/>
              </a:rPr>
              <a:t>.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И </a:t>
            </a:r>
            <a:r>
              <a:rPr lang="ru-RU" sz="2000" dirty="0">
                <a:latin typeface="Cera Pro" panose="00000500000000000000" pitchFamily="2" charset="0"/>
              </a:rPr>
              <a:t>здесь соединяются сравнение и метафора</a:t>
            </a:r>
            <a:r>
              <a:rPr lang="ru-RU" sz="2000" dirty="0" smtClean="0">
                <a:latin typeface="Cera Pro" panose="00000500000000000000" pitchFamily="2" charset="0"/>
              </a:rPr>
              <a:t>.</a:t>
            </a:r>
            <a:r>
              <a:rPr lang="ru-RU" sz="2000" dirty="0">
                <a:latin typeface="Cera Pro" panose="00000500000000000000" pitchFamily="2" charset="0"/>
              </a:rPr>
              <a:t> </a:t>
            </a:r>
            <a:endParaRPr lang="ru-RU" sz="2000" dirty="0" smtClean="0">
              <a:latin typeface="Cera Pro" panose="00000500000000000000" pitchFamily="2" charset="0"/>
            </a:endParaRP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Напомним</a:t>
            </a:r>
            <a:r>
              <a:rPr lang="ru-RU" sz="2000" dirty="0">
                <a:latin typeface="Cera Pro" panose="00000500000000000000" pitchFamily="2" charset="0"/>
              </a:rPr>
              <a:t>, что эпитетами могут быть не только прилагательные, но и причастия: </a:t>
            </a:r>
            <a:r>
              <a:rPr lang="ru-RU" sz="2000" i="1" dirty="0">
                <a:latin typeface="Cera Pro" panose="00000500000000000000" pitchFamily="2" charset="0"/>
              </a:rPr>
              <a:t>пламенеющий закат</a:t>
            </a:r>
            <a:r>
              <a:rPr lang="ru-RU" sz="2000" dirty="0">
                <a:latin typeface="Cera Pro" panose="00000500000000000000" pitchFamily="2" charset="0"/>
              </a:rPr>
              <a:t>; и наречия: </a:t>
            </a:r>
            <a:r>
              <a:rPr lang="ru-RU" sz="2000" i="1" dirty="0">
                <a:latin typeface="Cera Pro" panose="00000500000000000000" pitchFamily="2" charset="0"/>
              </a:rPr>
              <a:t>сладко спит, заливисто смеётся, глубоко задумался</a:t>
            </a:r>
            <a:r>
              <a:rPr lang="ru-RU" sz="2000" dirty="0">
                <a:latin typeface="Cera Pro" panose="00000500000000000000" pitchFamily="2" charset="0"/>
              </a:rPr>
              <a:t>.</a:t>
            </a:r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Средства выразительности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94942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43392"/>
            <a:ext cx="10515600" cy="4733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Укажите варианты ответов, в которых средством выразительности речи является </a:t>
            </a:r>
            <a:r>
              <a:rPr lang="ru-RU" sz="2000" b="1" dirty="0">
                <a:latin typeface="Cera Pro" panose="00000500000000000000" pitchFamily="2" charset="0"/>
              </a:rPr>
              <a:t>метафора</a:t>
            </a:r>
            <a:r>
              <a:rPr lang="ru-RU" sz="2000" dirty="0">
                <a:latin typeface="Cera Pro" panose="00000500000000000000" pitchFamily="2" charset="0"/>
              </a:rPr>
              <a:t>. Запишите номера ответов.</a:t>
            </a:r>
          </a:p>
          <a:p>
            <a:pPr marL="457200" indent="-457200">
              <a:spcBef>
                <a:spcPts val="400"/>
              </a:spcBef>
              <a:buFont typeface="+mj-lt"/>
              <a:buAutoNum type="arabicParenR"/>
            </a:pPr>
            <a:r>
              <a:rPr lang="ru-RU" sz="2000" dirty="0" smtClean="0">
                <a:latin typeface="Cera Pro" panose="00000500000000000000" pitchFamily="2" charset="0"/>
              </a:rPr>
              <a:t>И </a:t>
            </a:r>
            <a:r>
              <a:rPr lang="ru-RU" sz="2000" dirty="0">
                <a:latin typeface="Cera Pro" panose="00000500000000000000" pitchFamily="2" charset="0"/>
              </a:rPr>
              <a:t>Гагарин охотно встречался со всеми желающими.</a:t>
            </a:r>
          </a:p>
          <a:p>
            <a:pPr marL="457200" indent="-457200">
              <a:spcBef>
                <a:spcPts val="400"/>
              </a:spcBef>
              <a:buFont typeface="+mj-lt"/>
              <a:buAutoNum type="arabicParenR"/>
            </a:pPr>
            <a:r>
              <a:rPr lang="ru-RU" sz="2000" dirty="0" smtClean="0">
                <a:latin typeface="Cera Pro" panose="00000500000000000000" pitchFamily="2" charset="0"/>
              </a:rPr>
              <a:t>Как</a:t>
            </a:r>
            <a:r>
              <a:rPr lang="ru-RU" sz="2000" dirty="0">
                <a:latin typeface="Cera Pro" panose="00000500000000000000" pitchFamily="2" charset="0"/>
              </a:rPr>
              <a:t>-то раз, когда официальная встреча уже закончилась и дружеский разговор перекочевал из торжественного зала в чахлый садик лётной школы...</a:t>
            </a:r>
          </a:p>
          <a:p>
            <a:pPr marL="457200" indent="-457200">
              <a:spcBef>
                <a:spcPts val="400"/>
              </a:spcBef>
              <a:buFont typeface="+mj-lt"/>
              <a:buAutoNum type="arabicParenR"/>
            </a:pPr>
            <a:r>
              <a:rPr lang="ru-RU" sz="2000" dirty="0" smtClean="0">
                <a:latin typeface="Cera Pro" panose="00000500000000000000" pitchFamily="2" charset="0"/>
              </a:rPr>
              <a:t>Курсанты </a:t>
            </a:r>
            <a:r>
              <a:rPr lang="ru-RU" sz="2000" dirty="0">
                <a:latin typeface="Cera Pro" panose="00000500000000000000" pitchFamily="2" charset="0"/>
              </a:rPr>
              <a:t>снова грохнули, но Гагарин остался подчёркнуто серьёзен, и смех сразу погас.</a:t>
            </a:r>
          </a:p>
          <a:p>
            <a:pPr marL="457200" indent="-457200">
              <a:spcBef>
                <a:spcPts val="400"/>
              </a:spcBef>
              <a:buFont typeface="+mj-lt"/>
              <a:buAutoNum type="arabicParenR"/>
            </a:pPr>
            <a:r>
              <a:rPr lang="ru-RU" sz="2000" dirty="0" smtClean="0">
                <a:latin typeface="Cera Pro" panose="00000500000000000000" pitchFamily="2" charset="0"/>
              </a:rPr>
              <a:t>И </a:t>
            </a:r>
            <a:r>
              <a:rPr lang="ru-RU" sz="2000" dirty="0">
                <a:latin typeface="Cera Pro" panose="00000500000000000000" pitchFamily="2" charset="0"/>
              </a:rPr>
              <a:t>даже песню споёт в космосе, если надо, хотя ему медведь на ухо наступил.</a:t>
            </a:r>
          </a:p>
          <a:p>
            <a:pPr marL="457200" indent="-457200">
              <a:spcBef>
                <a:spcPts val="400"/>
              </a:spcBef>
              <a:buFont typeface="+mj-lt"/>
              <a:buAutoNum type="arabicParenR"/>
            </a:pPr>
            <a:r>
              <a:rPr lang="ru-RU" sz="2000" dirty="0" smtClean="0">
                <a:latin typeface="Cera Pro" panose="00000500000000000000" pitchFamily="2" charset="0"/>
              </a:rPr>
              <a:t>Впервые </a:t>
            </a:r>
            <a:r>
              <a:rPr lang="ru-RU" sz="2000" dirty="0">
                <a:latin typeface="Cera Pro" panose="00000500000000000000" pitchFamily="2" charset="0"/>
              </a:rPr>
              <a:t>за много дней курсант засыпал счастливым.</a:t>
            </a: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Правильные ответы — 2, 3. В предложении 2 — олицетворение (частный вид метафоры, поэтому выбираем этот ответ). Самый явный пример метафоры — «смех… погас».</a:t>
            </a:r>
          </a:p>
          <a:p>
            <a:pPr marL="0" indent="0">
              <a:buNone/>
            </a:pPr>
            <a:endParaRPr lang="ru-RU" sz="20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Задание 11 (2026)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01389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50949"/>
            <a:ext cx="10515600" cy="4726014"/>
          </a:xfrm>
        </p:spPr>
        <p:txBody>
          <a:bodyPr>
            <a:normAutofit/>
          </a:bodyPr>
          <a:lstStyle/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Могут </a:t>
            </a:r>
            <a:r>
              <a:rPr lang="ru-RU" sz="2000" dirty="0">
                <a:latin typeface="Cera Pro" panose="00000500000000000000" pitchFamily="2" charset="0"/>
              </a:rPr>
              <a:t>встретиться </a:t>
            </a:r>
            <a:r>
              <a:rPr lang="ru-RU" sz="2000" dirty="0" smtClean="0">
                <a:latin typeface="Cera Pro" panose="00000500000000000000" pitchFamily="2" charset="0"/>
              </a:rPr>
              <a:t>такие варианты </a:t>
            </a:r>
            <a:r>
              <a:rPr lang="ru-RU" sz="2000" dirty="0">
                <a:latin typeface="Cera Pro" panose="00000500000000000000" pitchFamily="2" charset="0"/>
              </a:rPr>
              <a:t>формулировок: «Укажите варианты ответов, </a:t>
            </a:r>
            <a:r>
              <a:rPr lang="ru-RU" sz="2000" dirty="0" smtClean="0">
                <a:latin typeface="Cera Pro" panose="00000500000000000000" pitchFamily="2" charset="0"/>
              </a:rPr>
              <a:t/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в </a:t>
            </a:r>
            <a:r>
              <a:rPr lang="ru-RU" sz="2000" dirty="0">
                <a:latin typeface="Cera Pro" panose="00000500000000000000" pitchFamily="2" charset="0"/>
              </a:rPr>
              <a:t>которых средством выразительности речи является </a:t>
            </a:r>
            <a:r>
              <a:rPr lang="ru-RU" sz="2000" b="1" dirty="0">
                <a:latin typeface="Cera Pro" panose="00000500000000000000" pitchFamily="2" charset="0"/>
              </a:rPr>
              <a:t>сравнительный оборот</a:t>
            </a:r>
            <a:r>
              <a:rPr lang="ru-RU" sz="2000" dirty="0">
                <a:latin typeface="Cera Pro" panose="00000500000000000000" pitchFamily="2" charset="0"/>
              </a:rPr>
              <a:t>» или «Укажите варианты </a:t>
            </a:r>
            <a:r>
              <a:rPr lang="ru-RU" sz="2000" dirty="0" smtClean="0">
                <a:latin typeface="Cera Pro" panose="00000500000000000000" pitchFamily="2" charset="0"/>
              </a:rPr>
              <a:t>ответов, в </a:t>
            </a:r>
            <a:r>
              <a:rPr lang="ru-RU" sz="2000" dirty="0">
                <a:latin typeface="Cera Pro" panose="00000500000000000000" pitchFamily="2" charset="0"/>
              </a:rPr>
              <a:t>которых средством выразительности речи является </a:t>
            </a:r>
            <a:r>
              <a:rPr lang="ru-RU" sz="2000" b="1" dirty="0">
                <a:latin typeface="Cera Pro" panose="00000500000000000000" pitchFamily="2" charset="0"/>
              </a:rPr>
              <a:t>сравнение</a:t>
            </a:r>
            <a:r>
              <a:rPr lang="ru-RU" sz="2000" dirty="0" smtClean="0">
                <a:latin typeface="Cera Pro" panose="00000500000000000000" pitchFamily="2" charset="0"/>
              </a:rPr>
              <a:t>». В </a:t>
            </a:r>
            <a:r>
              <a:rPr lang="ru-RU" sz="2000" dirty="0">
                <a:latin typeface="Cera Pro" panose="00000500000000000000" pitchFamily="2" charset="0"/>
              </a:rPr>
              <a:t>первом случае это только обороты со сравнительными </a:t>
            </a:r>
            <a:r>
              <a:rPr lang="ru-RU" sz="2000" dirty="0" smtClean="0">
                <a:latin typeface="Cera Pro" panose="00000500000000000000" pitchFamily="2" charset="0"/>
              </a:rPr>
              <a:t>союзами, во </a:t>
            </a:r>
            <a:r>
              <a:rPr lang="ru-RU" sz="2000" dirty="0">
                <a:latin typeface="Cera Pro" panose="00000500000000000000" pitchFamily="2" charset="0"/>
              </a:rPr>
              <a:t>втором — любые способы выражения </a:t>
            </a:r>
            <a:r>
              <a:rPr lang="ru-RU" sz="2000" dirty="0" smtClean="0">
                <a:latin typeface="Cera Pro" panose="00000500000000000000" pitchFamily="2" charset="0"/>
              </a:rPr>
              <a:t>сравнения.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Надо </a:t>
            </a:r>
            <a:r>
              <a:rPr lang="ru-RU" sz="2000" dirty="0">
                <a:latin typeface="Cera Pro" panose="00000500000000000000" pitchFamily="2" charset="0"/>
              </a:rPr>
              <a:t>обратить внимание учеников на то, что союз «как» далеко не всегда является показателем сравнительного оборота или сравнения: </a:t>
            </a:r>
            <a:r>
              <a:rPr lang="ru-RU" sz="2000" i="1" dirty="0">
                <a:latin typeface="Cera Pro" panose="00000500000000000000" pitchFamily="2" charset="0"/>
              </a:rPr>
              <a:t>И было слышно до рассвета, как ликовал француз</a:t>
            </a:r>
            <a:r>
              <a:rPr lang="ru-RU" sz="2000" dirty="0">
                <a:latin typeface="Cera Pro" panose="00000500000000000000" pitchFamily="2" charset="0"/>
              </a:rPr>
              <a:t> (</a:t>
            </a:r>
            <a:r>
              <a:rPr lang="ru-RU" sz="2000" i="1" dirty="0">
                <a:latin typeface="Cera Pro" panose="00000500000000000000" pitchFamily="2" charset="0"/>
              </a:rPr>
              <a:t>как</a:t>
            </a:r>
            <a:r>
              <a:rPr lang="ru-RU" sz="2000" dirty="0">
                <a:latin typeface="Cera Pro" panose="00000500000000000000" pitchFamily="2" charset="0"/>
              </a:rPr>
              <a:t> в данном случае — союз, присоединяющий придаточное изъяснительное);</a:t>
            </a:r>
            <a:r>
              <a:rPr lang="ru-RU" sz="2000" i="1" dirty="0">
                <a:latin typeface="Cera Pro" panose="00000500000000000000" pitchFamily="2" charset="0"/>
              </a:rPr>
              <a:t> Кутузов </a:t>
            </a:r>
            <a:r>
              <a:rPr lang="ru-RU" sz="2000" i="1" dirty="0" smtClean="0">
                <a:latin typeface="Cera Pro" panose="00000500000000000000" pitchFamily="2" charset="0"/>
              </a:rPr>
              <a:t>известен как </a:t>
            </a:r>
            <a:r>
              <a:rPr lang="ru-RU" sz="2000" i="1" dirty="0">
                <a:latin typeface="Cera Pro" panose="00000500000000000000" pitchFamily="2" charset="0"/>
              </a:rPr>
              <a:t>великий полководец</a:t>
            </a:r>
            <a:r>
              <a:rPr lang="ru-RU" sz="2000" dirty="0">
                <a:latin typeface="Cera Pro" panose="00000500000000000000" pitchFamily="2" charset="0"/>
              </a:rPr>
              <a:t> </a:t>
            </a:r>
            <a:r>
              <a:rPr lang="ru-RU" sz="2000" dirty="0" smtClean="0">
                <a:latin typeface="Cera Pro" panose="00000500000000000000" pitchFamily="2" charset="0"/>
              </a:rPr>
              <a:t/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(</a:t>
            </a:r>
            <a:r>
              <a:rPr lang="ru-RU" sz="2000" i="1" dirty="0">
                <a:latin typeface="Cera Pro" panose="00000500000000000000" pitchFamily="2" charset="0"/>
              </a:rPr>
              <a:t>как </a:t>
            </a:r>
            <a:r>
              <a:rPr lang="ru-RU" sz="2000" dirty="0">
                <a:latin typeface="Cera Pro" panose="00000500000000000000" pitchFamily="2" charset="0"/>
              </a:rPr>
              <a:t>в данном контексте = </a:t>
            </a:r>
            <a:r>
              <a:rPr lang="ru-RU" sz="2000" i="1" dirty="0">
                <a:latin typeface="Cera Pro" panose="00000500000000000000" pitchFamily="2" charset="0"/>
              </a:rPr>
              <a:t>в качестве</a:t>
            </a:r>
            <a:r>
              <a:rPr lang="ru-RU" sz="2000" dirty="0">
                <a:latin typeface="Cera Pro" panose="00000500000000000000" pitchFamily="2" charset="0"/>
              </a:rPr>
              <a:t>, </a:t>
            </a:r>
            <a:r>
              <a:rPr lang="ru-RU" sz="2000" dirty="0" smtClean="0">
                <a:latin typeface="Cera Pro" panose="00000500000000000000" pitchFamily="2" charset="0"/>
              </a:rPr>
              <a:t>Кутузов ни </a:t>
            </a:r>
            <a:r>
              <a:rPr lang="ru-RU" sz="2000" dirty="0">
                <a:latin typeface="Cera Pro" panose="00000500000000000000" pitchFamily="2" charset="0"/>
              </a:rPr>
              <a:t>с кем не сравнивается, он и есть великий полководец).</a:t>
            </a: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Средства выразительности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03324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71339"/>
            <a:ext cx="10515600" cy="5005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Cera Pro" panose="00000500000000000000" pitchFamily="2" charset="0"/>
              </a:rPr>
              <a:t>В </a:t>
            </a:r>
            <a:r>
              <a:rPr lang="ru-RU" sz="2000" dirty="0">
                <a:latin typeface="Cera Pro" panose="00000500000000000000" pitchFamily="2" charset="0"/>
              </a:rPr>
              <a:t>предложениях 34–40 найдите </a:t>
            </a:r>
            <a:r>
              <a:rPr lang="ru-RU" sz="2000" b="1" dirty="0">
                <a:latin typeface="Cera Pro" panose="00000500000000000000" pitchFamily="2" charset="0"/>
              </a:rPr>
              <a:t>устаревшее слово </a:t>
            </a:r>
            <a:r>
              <a:rPr lang="ru-RU" sz="2000" dirty="0">
                <a:latin typeface="Cera Pro" panose="00000500000000000000" pitchFamily="2" charset="0"/>
              </a:rPr>
              <a:t>с лексическим значением «большая наезженная дорога». Выпишите это слово.</a:t>
            </a:r>
          </a:p>
          <a:p>
            <a:pPr marL="0" indent="0">
              <a:buNone/>
            </a:pPr>
            <a:r>
              <a:rPr lang="ru-RU" sz="2000" dirty="0" smtClean="0">
                <a:latin typeface="Cera Pro" panose="00000500000000000000" pitchFamily="2" charset="0"/>
              </a:rPr>
              <a:t>     </a:t>
            </a:r>
            <a:r>
              <a:rPr lang="ru-RU" sz="2000" i="1" dirty="0" smtClean="0">
                <a:latin typeface="Cera Pro" panose="00000500000000000000" pitchFamily="2" charset="0"/>
              </a:rPr>
              <a:t>(</a:t>
            </a:r>
            <a:r>
              <a:rPr lang="ru-RU" sz="2000" i="1" dirty="0">
                <a:latin typeface="Cera Pro" panose="00000500000000000000" pitchFamily="2" charset="0"/>
              </a:rPr>
              <a:t>34)Моя мать погибла в осаждённом Ленинграде. (35)В незнакомом </a:t>
            </a:r>
            <a:r>
              <a:rPr lang="ru-RU" sz="2000" i="1" dirty="0" smtClean="0">
                <a:latin typeface="Cera Pro" panose="00000500000000000000" pitchFamily="2" charset="0"/>
              </a:rPr>
              <a:t>селе</a:t>
            </a:r>
            <a:br>
              <a:rPr lang="ru-RU" sz="2000" i="1" dirty="0" smtClean="0">
                <a:latin typeface="Cera Pro" panose="00000500000000000000" pitchFamily="2" charset="0"/>
              </a:rPr>
            </a:br>
            <a:r>
              <a:rPr lang="ru-RU" sz="2000" i="1" dirty="0" smtClean="0">
                <a:latin typeface="Cera Pro" panose="00000500000000000000" pitchFamily="2" charset="0"/>
              </a:rPr>
              <a:t>у </a:t>
            </a:r>
            <a:r>
              <a:rPr lang="ru-RU" sz="2000" i="1" dirty="0">
                <a:latin typeface="Cera Pro" panose="00000500000000000000" pitchFamily="2" charset="0"/>
              </a:rPr>
              <a:t>колодца я принял чужую мать за свою. (36)Видимо, у всех матерей есть великое сходство, и если одна мать не может прийти к раненому сыну, </a:t>
            </a:r>
            <a:r>
              <a:rPr lang="ru-RU" sz="2000" i="1" dirty="0" smtClean="0">
                <a:latin typeface="Cera Pro" panose="00000500000000000000" pitchFamily="2" charset="0"/>
              </a:rPr>
              <a:t/>
            </a:r>
            <a:br>
              <a:rPr lang="ru-RU" sz="2000" i="1" dirty="0" smtClean="0">
                <a:latin typeface="Cera Pro" panose="00000500000000000000" pitchFamily="2" charset="0"/>
              </a:rPr>
            </a:br>
            <a:r>
              <a:rPr lang="ru-RU" sz="2000" i="1" dirty="0" smtClean="0">
                <a:latin typeface="Cera Pro" panose="00000500000000000000" pitchFamily="2" charset="0"/>
              </a:rPr>
              <a:t>то </a:t>
            </a:r>
            <a:r>
              <a:rPr lang="ru-RU" sz="2000" i="1" dirty="0">
                <a:latin typeface="Cera Pro" panose="00000500000000000000" pitchFamily="2" charset="0"/>
              </a:rPr>
              <a:t>у его изголовья становится другая.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i="1" dirty="0" smtClean="0">
                <a:latin typeface="Cera Pro" panose="00000500000000000000" pitchFamily="2" charset="0"/>
              </a:rPr>
              <a:t>     (</a:t>
            </a:r>
            <a:r>
              <a:rPr lang="ru-RU" sz="2000" i="1" dirty="0">
                <a:latin typeface="Cera Pro" panose="00000500000000000000" pitchFamily="2" charset="0"/>
              </a:rPr>
              <a:t>37)Мама. (38)Мамочка.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i="1" dirty="0" smtClean="0">
                <a:latin typeface="Cera Pro" panose="00000500000000000000" pitchFamily="2" charset="0"/>
              </a:rPr>
              <a:t>     (</a:t>
            </a:r>
            <a:r>
              <a:rPr lang="ru-RU" sz="2000" i="1" dirty="0">
                <a:latin typeface="Cera Pro" panose="00000500000000000000" pitchFamily="2" charset="0"/>
              </a:rPr>
              <a:t>39)Я много знаю о подвигах женщин, выносивших с поля боя раненых бойцов, работавших за мужчин, отдававших свою кровь детям, идущих по сибирским трактам за своими мужьями. (40)Я никогда не думал, что всё это, несомненно, имеет отношение к моей матери</a:t>
            </a:r>
            <a:r>
              <a:rPr lang="ru-RU" sz="2000" i="1" dirty="0" smtClean="0">
                <a:latin typeface="Cera Pro" panose="00000500000000000000" pitchFamily="2" charset="0"/>
              </a:rPr>
              <a:t>.</a:t>
            </a:r>
            <a:endParaRPr lang="ru-RU" sz="2000" i="1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Задание 12 (2025)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59027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39352"/>
            <a:ext cx="10515600" cy="4937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В предложениях 3–5 найдите </a:t>
            </a:r>
            <a:r>
              <a:rPr lang="ru-RU" sz="2000" b="1" dirty="0">
                <a:latin typeface="Cera Pro" panose="00000500000000000000" pitchFamily="2" charset="0"/>
              </a:rPr>
              <a:t>синоним </a:t>
            </a:r>
            <a:r>
              <a:rPr lang="ru-RU" sz="2000" dirty="0">
                <a:latin typeface="Cera Pro" panose="00000500000000000000" pitchFamily="2" charset="0"/>
              </a:rPr>
              <a:t>к словам «вянущий, плохо растущий». Выпишите этот синоним.</a:t>
            </a:r>
          </a:p>
          <a:p>
            <a:pPr marL="0" indent="0">
              <a:buNone/>
            </a:pPr>
            <a:r>
              <a:rPr lang="ru-RU" sz="2000" dirty="0" smtClean="0">
                <a:latin typeface="Cera Pro" panose="00000500000000000000" pitchFamily="2" charset="0"/>
              </a:rPr>
              <a:t>     </a:t>
            </a:r>
            <a:r>
              <a:rPr lang="ru-RU" sz="2000" i="1" dirty="0" smtClean="0">
                <a:latin typeface="Cera Pro" panose="00000500000000000000" pitchFamily="2" charset="0"/>
              </a:rPr>
              <a:t>(</a:t>
            </a:r>
            <a:r>
              <a:rPr lang="ru-RU" sz="2000" i="1" dirty="0">
                <a:latin typeface="Cera Pro" panose="00000500000000000000" pitchFamily="2" charset="0"/>
              </a:rPr>
              <a:t>3) И Гагарин охотно встречался со всеми желающими. (4) Но охотнее всего шёл он к курсантам лётных училищ, как бы </a:t>
            </a:r>
            <a:r>
              <a:rPr lang="ru-RU" sz="2000" i="1" dirty="0" smtClean="0">
                <a:latin typeface="Cera Pro" panose="00000500000000000000" pitchFamily="2" charset="0"/>
              </a:rPr>
              <a:t>возвращался</a:t>
            </a:r>
            <a:br>
              <a:rPr lang="ru-RU" sz="2000" i="1" dirty="0" smtClean="0">
                <a:latin typeface="Cera Pro" panose="00000500000000000000" pitchFamily="2" charset="0"/>
              </a:rPr>
            </a:br>
            <a:r>
              <a:rPr lang="ru-RU" sz="2000" i="1" dirty="0" smtClean="0">
                <a:latin typeface="Cera Pro" panose="00000500000000000000" pitchFamily="2" charset="0"/>
              </a:rPr>
              <a:t>в </a:t>
            </a:r>
            <a:r>
              <a:rPr lang="ru-RU" sz="2000" i="1" dirty="0">
                <a:latin typeface="Cera Pro" panose="00000500000000000000" pitchFamily="2" charset="0"/>
              </a:rPr>
              <a:t>собственную юность, в её лучшую, золотую пору. (5) Как-то </a:t>
            </a:r>
            <a:r>
              <a:rPr lang="ru-RU" sz="2000" i="1" dirty="0" smtClean="0">
                <a:latin typeface="Cera Pro" panose="00000500000000000000" pitchFamily="2" charset="0"/>
              </a:rPr>
              <a:t>раз,</a:t>
            </a:r>
            <a:br>
              <a:rPr lang="ru-RU" sz="2000" i="1" dirty="0" smtClean="0">
                <a:latin typeface="Cera Pro" panose="00000500000000000000" pitchFamily="2" charset="0"/>
              </a:rPr>
            </a:br>
            <a:r>
              <a:rPr lang="ru-RU" sz="2000" i="1" dirty="0" smtClean="0">
                <a:latin typeface="Cera Pro" panose="00000500000000000000" pitchFamily="2" charset="0"/>
              </a:rPr>
              <a:t>когда </a:t>
            </a:r>
            <a:r>
              <a:rPr lang="ru-RU" sz="2000" i="1" dirty="0">
                <a:latin typeface="Cera Pro" panose="00000500000000000000" pitchFamily="2" charset="0"/>
              </a:rPr>
              <a:t>официальная встреча уже закончилась и дружеский разговор перекочевал из торжественного зала в чахлый садик лётной </a:t>
            </a:r>
            <a:r>
              <a:rPr lang="ru-RU" sz="2000" i="1" dirty="0" smtClean="0">
                <a:latin typeface="Cera Pro" panose="00000500000000000000" pitchFamily="2" charset="0"/>
              </a:rPr>
              <a:t>школы</a:t>
            </a:r>
            <a:br>
              <a:rPr lang="ru-RU" sz="2000" i="1" dirty="0" smtClean="0">
                <a:latin typeface="Cera Pro" panose="00000500000000000000" pitchFamily="2" charset="0"/>
              </a:rPr>
            </a:br>
            <a:r>
              <a:rPr lang="ru-RU" sz="2000" i="1" dirty="0" smtClean="0">
                <a:latin typeface="Cera Pro" panose="00000500000000000000" pitchFamily="2" charset="0"/>
              </a:rPr>
              <a:t>один </a:t>
            </a:r>
            <a:r>
              <a:rPr lang="ru-RU" sz="2000" i="1" dirty="0">
                <a:latin typeface="Cera Pro" panose="00000500000000000000" pitchFamily="2" charset="0"/>
              </a:rPr>
              <a:t>из курсантов спросил, заикаясь от волнения: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i="1" dirty="0" smtClean="0">
                <a:latin typeface="Cera Pro" panose="00000500000000000000" pitchFamily="2" charset="0"/>
              </a:rPr>
              <a:t>    — </a:t>
            </a:r>
            <a:r>
              <a:rPr lang="ru-RU" sz="2000" i="1" dirty="0">
                <a:latin typeface="Cera Pro" panose="00000500000000000000" pitchFamily="2" charset="0"/>
              </a:rPr>
              <a:t>Товарищ майор… о чём вы думали… тогда</a:t>
            </a:r>
            <a:r>
              <a:rPr lang="ru-RU" sz="2000" i="1" dirty="0" smtClean="0">
                <a:latin typeface="Cera Pro" panose="00000500000000000000" pitchFamily="2" charset="0"/>
              </a:rPr>
              <a:t>?</a:t>
            </a:r>
          </a:p>
          <a:p>
            <a:pPr marL="0" indent="0">
              <a:buNone/>
            </a:pPr>
            <a:endParaRPr lang="ru-RU" sz="2000" dirty="0">
              <a:latin typeface="Cera Pro" panose="00000500000000000000" pitchFamily="2" charset="0"/>
            </a:endParaRPr>
          </a:p>
          <a:p>
            <a:pPr>
              <a:buClr>
                <a:srgbClr val="4DBD94"/>
              </a:buClr>
            </a:pPr>
            <a:r>
              <a:rPr lang="ru-RU" sz="2000" dirty="0">
                <a:latin typeface="Cera Pro" panose="00000500000000000000" pitchFamily="2" charset="0"/>
              </a:rPr>
              <a:t>Определяем часть речи (синонимы должны относиться к одной части речи) и безошибочно находим ответ.</a:t>
            </a: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Задание 12 (2026)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81635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28278"/>
            <a:ext cx="10515600" cy="4748685"/>
          </a:xfrm>
        </p:spPr>
        <p:txBody>
          <a:bodyPr>
            <a:normAutofit/>
          </a:bodyPr>
          <a:lstStyle/>
          <a:p>
            <a:pPr>
              <a:buClr>
                <a:srgbClr val="4DBD94"/>
              </a:buClr>
            </a:pPr>
            <a:r>
              <a:rPr lang="ru-RU" sz="2000" b="1" dirty="0">
                <a:latin typeface="Cera Pro" panose="00000500000000000000" pitchFamily="2" charset="0"/>
              </a:rPr>
              <a:t>Исключение.</a:t>
            </a:r>
            <a:r>
              <a:rPr lang="ru-RU" sz="2000" dirty="0">
                <a:latin typeface="Cera Pro" panose="00000500000000000000" pitchFamily="2" charset="0"/>
              </a:rPr>
              <a:t> Оставляя главное, самое существенное, исключаем второстепенное: однородные члены, синонимы, обороты, вводные слова, лишние подробности. Изложение должно содержать не менее 70 слов. Например</a:t>
            </a:r>
            <a:r>
              <a:rPr lang="ru-RU" sz="2000" dirty="0" smtClean="0">
                <a:latin typeface="Cera Pro" panose="00000500000000000000" pitchFamily="2" charset="0"/>
              </a:rPr>
              <a:t>: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«</a:t>
            </a:r>
            <a:r>
              <a:rPr lang="ru-RU" sz="2000" dirty="0">
                <a:latin typeface="Cera Pro" panose="00000500000000000000" pitchFamily="2" charset="0"/>
              </a:rPr>
              <a:t>Нет, тут действуют иные, глубоко скрытые, очевидно, сложные причины» </a:t>
            </a:r>
            <a:r>
              <a:rPr lang="ru-RU" sz="2000" dirty="0" smtClean="0">
                <a:latin typeface="Cera Pro" panose="00000500000000000000" pitchFamily="2" charset="0"/>
              </a:rPr>
              <a:t>—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«</a:t>
            </a:r>
            <a:r>
              <a:rPr lang="ru-RU" sz="2000" dirty="0">
                <a:latin typeface="Cera Pro" panose="00000500000000000000" pitchFamily="2" charset="0"/>
              </a:rPr>
              <a:t>Тут действуют сложные причины».</a:t>
            </a:r>
          </a:p>
          <a:p>
            <a:pPr>
              <a:buClr>
                <a:srgbClr val="4DBD94"/>
              </a:buClr>
            </a:pPr>
            <a:r>
              <a:rPr lang="ru-RU" sz="2000" b="1" dirty="0">
                <a:latin typeface="Cera Pro" panose="00000500000000000000" pitchFamily="2" charset="0"/>
              </a:rPr>
              <a:t>Упрощение</a:t>
            </a:r>
            <a:r>
              <a:rPr lang="ru-RU" sz="2000" dirty="0">
                <a:latin typeface="Cera Pro" panose="00000500000000000000" pitchFamily="2" charset="0"/>
              </a:rPr>
              <a:t>. Сложные предложения и конструкции делают более простыми. Например: «Но мне интересно было бы исследовать одну линию в этой огромной теме: что остаётся от учителя, от класса в характере человека, кроме знаний» — «Интересно, что остаётся от учителя, от класса в характере человека».</a:t>
            </a:r>
          </a:p>
          <a:p>
            <a:pPr>
              <a:buClr>
                <a:srgbClr val="4DBD94"/>
              </a:buClr>
            </a:pPr>
            <a:r>
              <a:rPr lang="ru-RU" sz="2000" b="1" dirty="0">
                <a:latin typeface="Cera Pro" panose="00000500000000000000" pitchFamily="2" charset="0"/>
              </a:rPr>
              <a:t>Обобщение</a:t>
            </a:r>
            <a:r>
              <a:rPr lang="ru-RU" sz="2000" dirty="0">
                <a:latin typeface="Cera Pro" panose="00000500000000000000" pitchFamily="2" charset="0"/>
              </a:rPr>
              <a:t>. Заменять однородные члены обобщающим словом, длинный оборот или фрагмент — синонимичным, более коротким. Например: «Городской человек не ведает, чем пахнет земля, как она дышит, как страдает от жажды, — земля скрыта от его глаз застывшей лавой асфальта» — «Городской </a:t>
            </a:r>
            <a:r>
              <a:rPr lang="ru-RU" sz="2000" dirty="0" smtClean="0">
                <a:latin typeface="Cera Pro" panose="00000500000000000000" pitchFamily="2" charset="0"/>
              </a:rPr>
              <a:t>человек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не </a:t>
            </a:r>
            <a:r>
              <a:rPr lang="ru-RU" sz="2000" dirty="0">
                <a:latin typeface="Cera Pro" panose="00000500000000000000" pitchFamily="2" charset="0"/>
              </a:rPr>
              <a:t>чувствует землю, она скрыта от его глаз асфальтом».</a:t>
            </a: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/>
          <p:cNvSpPr txBox="1"/>
          <p:nvPr/>
        </p:nvSpPr>
        <p:spPr>
          <a:xfrm>
            <a:off x="263524" y="743782"/>
            <a:ext cx="1127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/>
                <a:cs typeface="Cera pro"/>
              </a:rPr>
              <a:t>Задание 1. С</a:t>
            </a:r>
            <a:r>
              <a:rPr lang="ru-RU" sz="2400" b="1" dirty="0">
                <a:latin typeface="Cera pro"/>
                <a:cs typeface="Cera pro"/>
              </a:rPr>
              <a:t>жатое изложение. Основные приёмы сжатия текста</a:t>
            </a: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5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77236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46909"/>
            <a:ext cx="10515600" cy="4930054"/>
          </a:xfrm>
        </p:spPr>
        <p:txBody>
          <a:bodyPr>
            <a:normAutofit/>
          </a:bodyPr>
          <a:lstStyle/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Большинство пишет по темам, сформулированным в заданиях 13.2 и 13.3. Главное,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что в любом случае это должно быть сочинение-рассуждение. То есть надо сформулировать тезис, опираясь на вопрос задания, привести два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примера-аргумента </a:t>
            </a:r>
            <a:r>
              <a:rPr lang="ru-RU" sz="2000" b="1" dirty="0" smtClean="0">
                <a:latin typeface="Cera Pro" panose="00000500000000000000" pitchFamily="2" charset="0"/>
              </a:rPr>
              <a:t>из прочитанного текста</a:t>
            </a:r>
            <a:r>
              <a:rPr lang="ru-RU" sz="2000" dirty="0" smtClean="0">
                <a:latin typeface="Cera Pro" panose="00000500000000000000" pitchFamily="2" charset="0"/>
              </a:rPr>
              <a:t>, подтверждающих рассуждения,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и сделать вывод. 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Каждая часть сочинения-рассуждения должна занимать отдельный абзац.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Важно писать изложение и сочинение аккуратно, разборчивым почерком. 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Напомним, что во время работы можно пользоваться орфографическим словарём. 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Важно рассчитать время, которое требуется для выполнения каждой части экзамена. </a:t>
            </a:r>
          </a:p>
          <a:p>
            <a:pPr>
              <a:buClr>
                <a:srgbClr val="4DBD94"/>
              </a:buClr>
            </a:pPr>
            <a:r>
              <a:rPr lang="ru-RU" sz="2000" dirty="0" smtClean="0">
                <a:latin typeface="Cera Pro" panose="00000500000000000000" pitchFamily="2" charset="0"/>
              </a:rPr>
              <a:t>В «Поурочных разработках по русскому языку. 9 класс» есть раздел «Приложения», где даны материалы для консультаций по подготовке к ОГЭ.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Там же — примерный расчёт времени на экзаменационные задания.</a:t>
            </a:r>
          </a:p>
          <a:p>
            <a:endParaRPr lang="ru-RU" sz="18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Задание 13. Сочинение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28786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60264"/>
            <a:ext cx="10515600" cy="4816699"/>
          </a:xfrm>
        </p:spPr>
        <p:txBody>
          <a:bodyPr>
            <a:normAutofit/>
          </a:bodyPr>
          <a:lstStyle/>
          <a:p>
            <a:pPr>
              <a:buClr>
                <a:srgbClr val="4DBD94"/>
              </a:buClr>
            </a:pPr>
            <a:r>
              <a:rPr lang="ru-RU" sz="1800" dirty="0">
                <a:latin typeface="Cera Pro" panose="00000500000000000000" pitchFamily="2" charset="0"/>
              </a:rPr>
              <a:t>При подготовке и сдаче экзаменов у выпускников могут возникнуть некоторые психологические проблемы: стресс, вызванный дефицитом </a:t>
            </a:r>
            <a:r>
              <a:rPr lang="ru-RU" sz="1800" dirty="0" smtClean="0">
                <a:latin typeface="Cera Pro" panose="00000500000000000000" pitchFamily="2" charset="0"/>
              </a:rPr>
              <a:t>времени</a:t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(реальным </a:t>
            </a:r>
            <a:r>
              <a:rPr lang="ru-RU" sz="1800" dirty="0">
                <a:latin typeface="Cera Pro" panose="00000500000000000000" pitchFamily="2" charset="0"/>
              </a:rPr>
              <a:t>или мнимым), отсутствием  полной и чёткой информации о процедуре экзамена, незнанием своих прав и обязанностей. </a:t>
            </a:r>
          </a:p>
          <a:p>
            <a:pPr>
              <a:buClr>
                <a:srgbClr val="4DBD94"/>
              </a:buClr>
            </a:pPr>
            <a:r>
              <a:rPr lang="ru-RU" sz="1800" dirty="0">
                <a:latin typeface="Cera Pro" panose="00000500000000000000" pitchFamily="2" charset="0"/>
              </a:rPr>
              <a:t>На фоне стресса могут проявляться симптомы физиологические (например, головная боль, учащённый пульс), эмоциональные (тревога, паника, раздражительность), когнитивные (неуверенность в своих знаниях, боязнь неудачи на экзамене), поведенческие (</a:t>
            </a:r>
            <a:r>
              <a:rPr lang="ru-RU" sz="1800" dirty="0" err="1">
                <a:latin typeface="Cera Pro" panose="00000500000000000000" pitchFamily="2" charset="0"/>
              </a:rPr>
              <a:t>прокрастинация</a:t>
            </a:r>
            <a:r>
              <a:rPr lang="ru-RU" sz="1800" dirty="0">
                <a:latin typeface="Cera Pro" panose="00000500000000000000" pitchFamily="2" charset="0"/>
              </a:rPr>
              <a:t> — склонность к постоянному откладыванию даже важных и срочных дел</a:t>
            </a:r>
            <a:r>
              <a:rPr lang="ru-RU" sz="1800" dirty="0" smtClean="0">
                <a:latin typeface="Cera Pro" panose="00000500000000000000" pitchFamily="2" charset="0"/>
              </a:rPr>
              <a:t>).</a:t>
            </a:r>
            <a:endParaRPr lang="ru-RU" sz="18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Психологические проблемы и их преодоление</a:t>
            </a:r>
            <a:endParaRPr lang="ru-RU" sz="2400" b="1" dirty="0">
              <a:latin typeface="Cera Pro" panose="00000500000000000000" charset="0"/>
            </a:endParaRPr>
          </a:p>
        </p:txBody>
      </p:sp>
      <p:pic>
        <p:nvPicPr>
          <p:cNvPr id="1026" name="Picture 2" descr="C:\Users\sakha\Downloads\пани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198" y="3764757"/>
            <a:ext cx="6774935" cy="295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51654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45976"/>
            <a:ext cx="10515600" cy="4816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Cera Pro" panose="00000500000000000000" pitchFamily="2" charset="0"/>
              </a:rPr>
              <a:t>Как </a:t>
            </a:r>
            <a:r>
              <a:rPr lang="ru-RU" sz="1800" dirty="0">
                <a:latin typeface="Cera Pro" panose="00000500000000000000" pitchFamily="2" charset="0"/>
              </a:rPr>
              <a:t>бороться со стрессом?</a:t>
            </a:r>
          </a:p>
          <a:p>
            <a:pPr>
              <a:buClr>
                <a:srgbClr val="4DBD94"/>
              </a:buClr>
            </a:pPr>
            <a:r>
              <a:rPr lang="ru-RU" sz="1800" dirty="0">
                <a:latin typeface="Cera Pro" panose="00000500000000000000" pitchFamily="2" charset="0"/>
              </a:rPr>
              <a:t>Начинать подготовку к экзаменам заранее, не запугивать детей, вселять </a:t>
            </a:r>
            <a:r>
              <a:rPr lang="ru-RU" sz="1800" dirty="0" smtClean="0">
                <a:latin typeface="Cera Pro" panose="00000500000000000000" pitchFamily="2" charset="0"/>
              </a:rPr>
              <a:t>уверенность</a:t>
            </a:r>
            <a:br>
              <a:rPr lang="ru-RU" sz="1800" dirty="0" smtClean="0">
                <a:latin typeface="Cera Pro" panose="00000500000000000000" pitchFamily="2" charset="0"/>
              </a:rPr>
            </a:br>
            <a:r>
              <a:rPr lang="ru-RU" sz="1800" dirty="0" smtClean="0">
                <a:latin typeface="Cera Pro" panose="00000500000000000000" pitchFamily="2" charset="0"/>
              </a:rPr>
              <a:t>в </a:t>
            </a:r>
            <a:r>
              <a:rPr lang="ru-RU" sz="1800" dirty="0">
                <a:latin typeface="Cera Pro" panose="00000500000000000000" pitchFamily="2" charset="0"/>
              </a:rPr>
              <a:t>их силы и </a:t>
            </a:r>
            <a:r>
              <a:rPr lang="ru-RU" sz="1800" dirty="0" smtClean="0">
                <a:latin typeface="Cera Pro" panose="00000500000000000000" pitchFamily="2" charset="0"/>
              </a:rPr>
              <a:t>возможности;</a:t>
            </a:r>
          </a:p>
          <a:p>
            <a:pPr>
              <a:buClr>
                <a:srgbClr val="4DBD94"/>
              </a:buClr>
            </a:pPr>
            <a:r>
              <a:rPr lang="ru-RU" sz="1800" dirty="0">
                <a:latin typeface="Cera Pro" panose="00000500000000000000" pitchFamily="2" charset="0"/>
              </a:rPr>
              <a:t>П</a:t>
            </a:r>
            <a:r>
              <a:rPr lang="ru-RU" sz="1800" dirty="0" smtClean="0">
                <a:latin typeface="Cera Pro" panose="00000500000000000000" pitchFamily="2" charset="0"/>
              </a:rPr>
              <a:t>роводить </a:t>
            </a:r>
            <a:r>
              <a:rPr lang="ru-RU" sz="1800" dirty="0">
                <a:latin typeface="Cera Pro" panose="00000500000000000000" pitchFamily="2" charset="0"/>
              </a:rPr>
              <a:t>тренинги, не зубрить, а стараться </a:t>
            </a:r>
            <a:r>
              <a:rPr lang="ru-RU" sz="1800" dirty="0" smtClean="0">
                <a:latin typeface="Cera Pro" panose="00000500000000000000" pitchFamily="2" charset="0"/>
              </a:rPr>
              <a:t>понять материал;</a:t>
            </a:r>
          </a:p>
          <a:p>
            <a:pPr>
              <a:buClr>
                <a:srgbClr val="4DBD94"/>
              </a:buClr>
            </a:pPr>
            <a:r>
              <a:rPr lang="ru-RU" sz="1800" dirty="0">
                <a:latin typeface="Cera Pro" panose="00000500000000000000" pitchFamily="2" charset="0"/>
              </a:rPr>
              <a:t>З</a:t>
            </a:r>
            <a:r>
              <a:rPr lang="ru-RU" sz="1800" dirty="0" smtClean="0">
                <a:latin typeface="Cera Pro" panose="00000500000000000000" pitchFamily="2" charset="0"/>
              </a:rPr>
              <a:t>аранее </a:t>
            </a:r>
            <a:r>
              <a:rPr lang="ru-RU" sz="1800" dirty="0">
                <a:latin typeface="Cera Pro" panose="00000500000000000000" pitchFamily="2" charset="0"/>
              </a:rPr>
              <a:t>познакомить детей с процедурой экзаменов, учить рассчитывать время</a:t>
            </a:r>
            <a:r>
              <a:rPr lang="ru-RU" sz="1800" dirty="0" smtClean="0">
                <a:latin typeface="Cera Pro" panose="00000500000000000000" pitchFamily="2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63524" y="743782"/>
            <a:ext cx="7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Психологические проблемы и их преодоление</a:t>
            </a:r>
            <a:endParaRPr lang="ru-RU" sz="2400" b="1" dirty="0">
              <a:latin typeface="Cera Pro" panose="00000500000000000000" charset="0"/>
            </a:endParaRPr>
          </a:p>
        </p:txBody>
      </p:sp>
      <p:pic>
        <p:nvPicPr>
          <p:cNvPr id="2050" name="Picture 2" descr="C:\Users\sakha\Downloads\спокойстви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685" y="3188971"/>
            <a:ext cx="5800731" cy="348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5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6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70511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www.vaco.ru/upload/webp/80f51fd0f6a8ae933a2c351c8da1a83297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19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21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Прямоугольник 21"/>
          <p:cNvSpPr/>
          <p:nvPr/>
        </p:nvSpPr>
        <p:spPr>
          <a:xfrm>
            <a:off x="2528893" y="857398"/>
            <a:ext cx="7443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era Pro" panose="00000500000000000000" pitchFamily="50" charset="0"/>
                <a:ea typeface="Fashion Fetish Outline" panose="02000000000000000000" pitchFamily="2" charset="-128"/>
              </a:rPr>
              <a:t>Контрольно-измерительные материалы</a:t>
            </a:r>
            <a:endParaRPr lang="ru-RU" sz="2800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3" y="2182797"/>
            <a:ext cx="2236752" cy="3524125"/>
          </a:xfrm>
          <a:prstGeom prst="rect">
            <a:avLst/>
          </a:prstGeom>
          <a:noFill/>
          <a:ln w="9525">
            <a:solidFill>
              <a:srgbClr val="4DBD94"/>
            </a:solidFill>
            <a:miter lim="800000"/>
            <a:headEnd/>
            <a:tailEnd/>
          </a:ln>
          <a:effectLst>
            <a:outerShdw blurRad="254000" dist="35921" dir="27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330" y="2182798"/>
            <a:ext cx="2236751" cy="3524126"/>
          </a:xfrm>
          <a:prstGeom prst="rect">
            <a:avLst/>
          </a:prstGeom>
          <a:noFill/>
          <a:ln w="9525">
            <a:solidFill>
              <a:srgbClr val="4DBD94"/>
            </a:solidFill>
            <a:miter lim="800000"/>
            <a:headEnd/>
            <a:tailEnd/>
          </a:ln>
          <a:effectLst>
            <a:outerShdw blurRad="254000" dist="35921" dir="27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84" y="2182797"/>
            <a:ext cx="2236751" cy="3524126"/>
          </a:xfrm>
          <a:prstGeom prst="rect">
            <a:avLst/>
          </a:prstGeom>
          <a:noFill/>
          <a:ln w="9525">
            <a:solidFill>
              <a:srgbClr val="4DBD94"/>
            </a:solidFill>
            <a:miter lim="800000"/>
            <a:headEnd/>
            <a:tailEnd/>
          </a:ln>
          <a:effectLst>
            <a:outerShdw blurRad="254000" dist="35921" dir="27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238" y="2182797"/>
            <a:ext cx="2245238" cy="3537496"/>
          </a:xfrm>
          <a:prstGeom prst="rect">
            <a:avLst/>
          </a:prstGeom>
          <a:noFill/>
          <a:ln w="9525">
            <a:solidFill>
              <a:srgbClr val="4DBD94"/>
            </a:solidFill>
            <a:miter lim="800000"/>
            <a:headEnd/>
            <a:tailEnd/>
          </a:ln>
          <a:effectLst>
            <a:outerShdw blurRad="254000" dist="35921" dir="27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837" y="2182797"/>
            <a:ext cx="2254093" cy="3551450"/>
          </a:xfrm>
          <a:prstGeom prst="rect">
            <a:avLst/>
          </a:prstGeom>
          <a:noFill/>
          <a:ln w="9525">
            <a:solidFill>
              <a:srgbClr val="4DBD94"/>
            </a:solidFill>
            <a:miter lim="800000"/>
            <a:headEnd/>
            <a:tailEnd/>
          </a:ln>
          <a:effectLst>
            <a:outerShdw blurRad="254000" dist="35921" dir="27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5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6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7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8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9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0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1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2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3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4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5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6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7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8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9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0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1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2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3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4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5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6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7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8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84639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7D8FC61-C742-3A93-79F3-0080FB2D0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5" b="2115"/>
          <a:stretch/>
        </p:blipFill>
        <p:spPr>
          <a:xfrm>
            <a:off x="3176641" y="1598613"/>
            <a:ext cx="5774478" cy="52063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7520" y="629453"/>
            <a:ext cx="5857875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Cera Pro" panose="00000500000000000000" pitchFamily="2" charset="0"/>
              </a:rPr>
              <a:t>Спасибо за внимание!</a:t>
            </a:r>
            <a:endParaRPr lang="ru-RU" sz="4000" b="1" dirty="0">
              <a:latin typeface="Cera Pro" panose="00000500000000000000" pitchFamily="2" charset="0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43991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 bwMode="auto">
          <a:xfrm>
            <a:off x="1657900" y="2085233"/>
            <a:ext cx="2181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SzPct val="120000"/>
              <a:defRPr/>
            </a:pPr>
            <a:r>
              <a:rPr lang="en-US" b="1">
                <a:solidFill>
                  <a:srgbClr val="00AEEF"/>
                </a:solidFill>
                <a:latin typeface="Cera Pro"/>
              </a:rPr>
              <a:t>Telegram-</a:t>
            </a:r>
            <a:r>
              <a:rPr lang="ru-RU" b="1">
                <a:solidFill>
                  <a:srgbClr val="00AEEF"/>
                </a:solidFill>
                <a:latin typeface="Cera Pro"/>
              </a:rPr>
              <a:t>канал:</a:t>
            </a:r>
            <a:endParaRPr/>
          </a:p>
        </p:txBody>
      </p:sp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2"/>
          <a:srcRect l="9712" t="9712" r="9712" b="9712"/>
          <a:stretch/>
        </p:blipFill>
        <p:spPr bwMode="auto">
          <a:xfrm>
            <a:off x="1206394" y="3184663"/>
            <a:ext cx="2017883" cy="2045755"/>
          </a:xfrm>
          <a:prstGeom prst="rect">
            <a:avLst/>
          </a:prstGeom>
          <a:noFill/>
          <a:ln w="28575">
            <a:solidFill>
              <a:srgbClr val="4DBD94"/>
            </a:solidFill>
          </a:ln>
        </p:spPr>
      </p:pic>
      <p:sp>
        <p:nvSpPr>
          <p:cNvPr id="52" name="TextBox 51"/>
          <p:cNvSpPr txBox="1"/>
          <p:nvPr/>
        </p:nvSpPr>
        <p:spPr bwMode="auto">
          <a:xfrm>
            <a:off x="1086919" y="5457998"/>
            <a:ext cx="2951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4DBD94"/>
              </a:buClr>
              <a:buSzPct val="120000"/>
              <a:buFont typeface="Arial"/>
              <a:buChar char="•"/>
              <a:defRPr/>
            </a:pPr>
            <a:r>
              <a:rPr lang="ru-RU" dirty="0">
                <a:latin typeface="Cera Pro Regular"/>
              </a:rPr>
              <a:t>Чат-бот с тестами</a:t>
            </a:r>
            <a:endParaRPr dirty="0"/>
          </a:p>
          <a:p>
            <a:pPr marL="285750" indent="-285750">
              <a:buClr>
                <a:srgbClr val="4DBD94"/>
              </a:buClr>
              <a:buSzPct val="120000"/>
              <a:buFont typeface="Arial"/>
              <a:buChar char="•"/>
              <a:defRPr/>
            </a:pPr>
            <a:r>
              <a:rPr lang="ru-RU" dirty="0">
                <a:latin typeface="Cera Pro Regular"/>
              </a:rPr>
              <a:t>Рабочие листы</a:t>
            </a:r>
            <a:endParaRPr dirty="0"/>
          </a:p>
          <a:p>
            <a:pPr marL="285750" indent="-285750">
              <a:buClr>
                <a:srgbClr val="4DBD94"/>
              </a:buClr>
              <a:buSzPct val="120000"/>
              <a:buFont typeface="Arial"/>
              <a:buChar char="•"/>
              <a:defRPr/>
            </a:pPr>
            <a:r>
              <a:rPr lang="ru-RU" dirty="0" err="1">
                <a:latin typeface="Cera Pro Regular"/>
              </a:rPr>
              <a:t>Демо</a:t>
            </a:r>
            <a:r>
              <a:rPr lang="ru-RU" dirty="0">
                <a:latin typeface="Cera Pro Regular"/>
              </a:rPr>
              <a:t>-версии пособий</a:t>
            </a:r>
            <a:endParaRPr lang="en-US" dirty="0">
              <a:latin typeface="Cera Pro Regular"/>
            </a:endParaRPr>
          </a:p>
        </p:txBody>
      </p:sp>
      <p:sp>
        <p:nvSpPr>
          <p:cNvPr id="53" name="TextBox 52"/>
          <p:cNvSpPr txBox="1"/>
          <p:nvPr/>
        </p:nvSpPr>
        <p:spPr bwMode="auto">
          <a:xfrm>
            <a:off x="4984314" y="2085233"/>
            <a:ext cx="2162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SzPct val="120000"/>
              <a:defRPr/>
            </a:pPr>
            <a:r>
              <a:rPr lang="ru-RU" b="1">
                <a:solidFill>
                  <a:schemeClr val="accent1"/>
                </a:solidFill>
                <a:latin typeface="Cera Pro"/>
              </a:rPr>
              <a:t>Сообщество </a:t>
            </a:r>
            <a:r>
              <a:rPr lang="en-US" b="1">
                <a:solidFill>
                  <a:schemeClr val="accent1"/>
                </a:solidFill>
                <a:latin typeface="Cera Pro"/>
              </a:rPr>
              <a:t>VK</a:t>
            </a:r>
            <a:r>
              <a:rPr lang="ru-RU" b="1">
                <a:solidFill>
                  <a:schemeClr val="accent1"/>
                </a:solidFill>
                <a:latin typeface="Cera Pro"/>
              </a:rPr>
              <a:t>:</a:t>
            </a:r>
            <a:endParaRPr/>
          </a:p>
        </p:txBody>
      </p:sp>
      <p:pic>
        <p:nvPicPr>
          <p:cNvPr id="54" name="Picture 7"/>
          <p:cNvPicPr>
            <a:picLocks noChangeAspect="1" noChangeArrowheads="1"/>
          </p:cNvPicPr>
          <p:nvPr/>
        </p:nvPicPr>
        <p:blipFill>
          <a:blip r:embed="rId3"/>
          <a:srcRect l="10110" t="9559" r="10110" b="9558"/>
          <a:stretch/>
        </p:blipFill>
        <p:spPr bwMode="auto">
          <a:xfrm>
            <a:off x="4526588" y="3184663"/>
            <a:ext cx="2017883" cy="2045755"/>
          </a:xfrm>
          <a:prstGeom prst="rect">
            <a:avLst/>
          </a:prstGeom>
          <a:noFill/>
          <a:ln w="28575">
            <a:solidFill>
              <a:srgbClr val="4DBD94"/>
            </a:solidFill>
          </a:ln>
        </p:spPr>
      </p:pic>
      <p:sp>
        <p:nvSpPr>
          <p:cNvPr id="55" name="TextBox 54"/>
          <p:cNvSpPr txBox="1"/>
          <p:nvPr/>
        </p:nvSpPr>
        <p:spPr bwMode="auto">
          <a:xfrm>
            <a:off x="4409141" y="5457998"/>
            <a:ext cx="3084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4DBD94"/>
              </a:buClr>
              <a:buSzPct val="120000"/>
              <a:buFont typeface="Arial"/>
              <a:buChar char="•"/>
              <a:defRPr/>
            </a:pPr>
            <a:r>
              <a:rPr lang="ru-RU">
                <a:latin typeface="Cera Pro Regular"/>
              </a:rPr>
              <a:t>Конкурсы и викторины</a:t>
            </a:r>
            <a:endParaRPr/>
          </a:p>
          <a:p>
            <a:pPr marL="285750" indent="-285750">
              <a:buClr>
                <a:srgbClr val="4DBD94"/>
              </a:buClr>
              <a:buSzPct val="120000"/>
              <a:buFont typeface="Arial"/>
              <a:buChar char="•"/>
              <a:defRPr/>
            </a:pPr>
            <a:r>
              <a:rPr lang="ru-RU">
                <a:latin typeface="Cera Pro Regular"/>
              </a:rPr>
              <a:t>Рабочие листы</a:t>
            </a:r>
            <a:endParaRPr/>
          </a:p>
          <a:p>
            <a:pPr marL="285750" indent="-285750">
              <a:buClr>
                <a:srgbClr val="4DBD94"/>
              </a:buClr>
              <a:buSzPct val="120000"/>
              <a:buFont typeface="Arial"/>
              <a:buChar char="•"/>
              <a:defRPr/>
            </a:pPr>
            <a:r>
              <a:rPr lang="ru-RU">
                <a:latin typeface="Cera Pro Regular"/>
              </a:rPr>
              <a:t>Обзоры пособий</a:t>
            </a:r>
            <a:endParaRPr lang="en-US">
              <a:latin typeface="Cera Pro Regular"/>
            </a:endParaRPr>
          </a:p>
        </p:txBody>
      </p:sp>
      <p:pic>
        <p:nvPicPr>
          <p:cNvPr id="56" name="Picture 7"/>
          <p:cNvPicPr>
            <a:picLocks noChangeAspect="1" noChangeArrowheads="1"/>
          </p:cNvPicPr>
          <p:nvPr/>
        </p:nvPicPr>
        <p:blipFill>
          <a:blip r:embed="rId4"/>
          <a:srcRect l="8630" t="8058" r="8629" b="8058"/>
          <a:stretch/>
        </p:blipFill>
        <p:spPr bwMode="auto">
          <a:xfrm>
            <a:off x="7966548" y="3184663"/>
            <a:ext cx="2017883" cy="2045755"/>
          </a:xfrm>
          <a:prstGeom prst="rect">
            <a:avLst/>
          </a:prstGeom>
          <a:noFill/>
          <a:ln w="28575">
            <a:solidFill>
              <a:srgbClr val="4DBD94"/>
            </a:solidFill>
          </a:ln>
        </p:spPr>
      </p:pic>
      <p:sp>
        <p:nvSpPr>
          <p:cNvPr id="57" name="TextBox 56"/>
          <p:cNvSpPr txBox="1"/>
          <p:nvPr/>
        </p:nvSpPr>
        <p:spPr bwMode="auto">
          <a:xfrm>
            <a:off x="7859238" y="5457998"/>
            <a:ext cx="3084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4DBD94"/>
              </a:buClr>
              <a:buSzPct val="120000"/>
              <a:buFont typeface="Arial"/>
              <a:buChar char="•"/>
              <a:defRPr/>
            </a:pPr>
            <a:r>
              <a:rPr lang="ru-RU">
                <a:latin typeface="Cera Pro Regular"/>
              </a:rPr>
              <a:t>Записи вебинаров</a:t>
            </a:r>
            <a:endParaRPr/>
          </a:p>
          <a:p>
            <a:pPr marL="285750" indent="-285750">
              <a:buClr>
                <a:srgbClr val="4DBD94"/>
              </a:buClr>
              <a:buSzPct val="120000"/>
              <a:buFont typeface="Arial"/>
              <a:buChar char="•"/>
              <a:defRPr/>
            </a:pPr>
            <a:r>
              <a:rPr lang="ru-RU">
                <a:latin typeface="Cera Pro Regular"/>
              </a:rPr>
              <a:t>Видео-обзоры книг</a:t>
            </a:r>
            <a:endParaRPr/>
          </a:p>
          <a:p>
            <a:pPr marL="285750" indent="-285750">
              <a:buClr>
                <a:srgbClr val="4DBD94"/>
              </a:buClr>
              <a:buSzPct val="120000"/>
              <a:buFont typeface="Arial"/>
              <a:buChar char="•"/>
              <a:defRPr/>
            </a:pPr>
            <a:r>
              <a:rPr lang="ru-RU">
                <a:latin typeface="Cera Pro Regular"/>
              </a:rPr>
              <a:t>Интервью с авторами</a:t>
            </a:r>
            <a:endParaRPr lang="en-US">
              <a:latin typeface="Cera Pro Regular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29784" y="2078643"/>
            <a:ext cx="389467" cy="38251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526588" y="2060848"/>
            <a:ext cx="425705" cy="418103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 bwMode="auto">
          <a:xfrm>
            <a:off x="1072379" y="2533719"/>
            <a:ext cx="1486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>
                <a:latin typeface="Cera Pro Bold"/>
              </a:rPr>
              <a:t>@vaco_izd</a:t>
            </a:r>
            <a:endParaRPr lang="ru-RU" sz="2000">
              <a:latin typeface="Cera Pro Bold"/>
            </a:endParaRPr>
          </a:p>
        </p:txBody>
      </p:sp>
      <p:sp>
        <p:nvSpPr>
          <p:cNvPr id="61" name="TextBox 60"/>
          <p:cNvSpPr txBox="1"/>
          <p:nvPr/>
        </p:nvSpPr>
        <p:spPr bwMode="auto">
          <a:xfrm>
            <a:off x="4378246" y="2547166"/>
            <a:ext cx="1358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>
                <a:latin typeface="Cera Pro Bold"/>
              </a:rPr>
              <a:t>@vacoizd</a:t>
            </a:r>
            <a:endParaRPr lang="ru-RU" sz="2000">
              <a:latin typeface="Cera Pro Bold"/>
            </a:endParaRPr>
          </a:p>
        </p:txBody>
      </p:sp>
      <p:sp>
        <p:nvSpPr>
          <p:cNvPr id="62" name="TextBox 61"/>
          <p:cNvSpPr txBox="1"/>
          <p:nvPr/>
        </p:nvSpPr>
        <p:spPr bwMode="auto">
          <a:xfrm>
            <a:off x="7809669" y="2558578"/>
            <a:ext cx="4326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" sz="2000">
                <a:latin typeface="Cera Pro Bold"/>
                <a:cs typeface="Calibri"/>
              </a:rPr>
              <a:t>https://vk.com/video/@vacoizd</a:t>
            </a:r>
          </a:p>
        </p:txBody>
      </p:sp>
      <p:sp>
        <p:nvSpPr>
          <p:cNvPr id="63" name="TextBox 62"/>
          <p:cNvSpPr txBox="1"/>
          <p:nvPr/>
        </p:nvSpPr>
        <p:spPr bwMode="auto">
          <a:xfrm>
            <a:off x="1752586" y="897739"/>
            <a:ext cx="610076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>
                <a:latin typeface="Cera Pro"/>
              </a:rPr>
              <a:t>C</a:t>
            </a:r>
            <a:r>
              <a:rPr lang="ru-RU" sz="2800" b="1">
                <a:latin typeface="Cera Pro"/>
              </a:rPr>
              <a:t>оцсети «ВАКО»</a:t>
            </a:r>
            <a:r>
              <a:rPr lang="en-US" sz="2800" b="1">
                <a:latin typeface="Cera Pro"/>
              </a:rPr>
              <a:t> </a:t>
            </a:r>
            <a:r>
              <a:rPr lang="ru-RU" sz="2800" b="1">
                <a:latin typeface="Cera Pro"/>
              </a:rPr>
              <a:t>– </a:t>
            </a:r>
            <a:endParaRPr/>
          </a:p>
          <a:p>
            <a:pPr>
              <a:defRPr/>
            </a:pPr>
            <a:r>
              <a:rPr lang="ru-RU" sz="2400">
                <a:latin typeface="Cera Pro"/>
              </a:rPr>
              <a:t>дополнительные ресурсы для учителей</a:t>
            </a:r>
            <a:endParaRPr/>
          </a:p>
        </p:txBody>
      </p:sp>
      <p:sp>
        <p:nvSpPr>
          <p:cNvPr id="64" name="TextBox 63"/>
          <p:cNvSpPr txBox="1"/>
          <p:nvPr/>
        </p:nvSpPr>
        <p:spPr bwMode="auto">
          <a:xfrm>
            <a:off x="8311074" y="2085233"/>
            <a:ext cx="2162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accent1"/>
                </a:solidFill>
                <a:latin typeface="Cera Pro"/>
              </a:rPr>
              <a:t>ВК-видео</a:t>
            </a:r>
            <a:endParaRPr/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853348" y="2060848"/>
            <a:ext cx="425705" cy="418103"/>
          </a:xfrm>
          <a:prstGeom prst="rect">
            <a:avLst/>
          </a:prstGeom>
        </p:spPr>
      </p:pic>
      <p:grpSp>
        <p:nvGrpSpPr>
          <p:cNvPr id="65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67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69" name="Рисунок 9" descr="Рисунок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50329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" name="TextBox 2"/>
          <p:cNvSpPr/>
          <p:nvPr/>
        </p:nvSpPr>
        <p:spPr bwMode="auto">
          <a:xfrm>
            <a:off x="1656720" y="2060848"/>
            <a:ext cx="3835826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400" b="1" strike="noStrike" spc="-1">
                <a:solidFill>
                  <a:srgbClr val="000000"/>
                </a:solidFill>
                <a:latin typeface="Cera Pro Bold"/>
                <a:ea typeface="DejaVu Sans"/>
              </a:rPr>
              <a:t>На сайте издательства:</a:t>
            </a:r>
            <a:endParaRPr lang="en-GB" sz="2400" b="1" strike="noStrike" spc="-1">
              <a:solidFill>
                <a:srgbClr val="000000"/>
              </a:solidFill>
              <a:latin typeface="Cera Pro Bold"/>
            </a:endParaRPr>
          </a:p>
        </p:txBody>
      </p:sp>
      <p:sp>
        <p:nvSpPr>
          <p:cNvPr id="50" name="TextBox 3"/>
          <p:cNvSpPr/>
          <p:nvPr/>
        </p:nvSpPr>
        <p:spPr bwMode="auto">
          <a:xfrm>
            <a:off x="5964928" y="2060848"/>
            <a:ext cx="308340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400" b="1" strike="noStrike" spc="-1">
                <a:solidFill>
                  <a:srgbClr val="000000"/>
                </a:solidFill>
                <a:latin typeface="Cera Pro Bold"/>
                <a:ea typeface="DejaVu Sans"/>
              </a:rPr>
              <a:t>На маркетплейсах:</a:t>
            </a:r>
            <a:endParaRPr lang="en-GB" sz="2400" b="1" strike="noStrike" spc="-1">
              <a:solidFill>
                <a:srgbClr val="000000"/>
              </a:solidFill>
              <a:latin typeface="Cera Pro Bold"/>
            </a:endParaRPr>
          </a:p>
        </p:txBody>
      </p:sp>
      <p:sp>
        <p:nvSpPr>
          <p:cNvPr id="51" name="TextBox 4"/>
          <p:cNvSpPr/>
          <p:nvPr/>
        </p:nvSpPr>
        <p:spPr bwMode="auto">
          <a:xfrm>
            <a:off x="1676520" y="2673536"/>
            <a:ext cx="3083400" cy="6642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3200" b="1" u="sng" strike="noStrike" spc="-1">
                <a:solidFill>
                  <a:srgbClr val="0563C1"/>
                </a:solidFill>
                <a:latin typeface="Cera Pro"/>
                <a:ea typeface="DejaVu Sans"/>
                <a:hlinkClick r:id="rId2" tooltip="https://www.vaco.ru/"/>
              </a:rPr>
              <a:t>vaco.ru</a:t>
            </a: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" name="Picture 7"/>
          <p:cNvPicPr/>
          <p:nvPr/>
        </p:nvPicPr>
        <p:blipFill>
          <a:blip r:embed="rId3"/>
          <a:srcRect l="9127" t="9127" r="9126" b="9126"/>
          <a:stretch/>
        </p:blipFill>
        <p:spPr bwMode="auto">
          <a:xfrm>
            <a:off x="1767600" y="3503696"/>
            <a:ext cx="2096584" cy="2096584"/>
          </a:xfrm>
          <a:prstGeom prst="rect">
            <a:avLst/>
          </a:prstGeom>
          <a:ln w="28575">
            <a:solidFill>
              <a:srgbClr val="4DBD94"/>
            </a:solidFill>
            <a:round/>
          </a:ln>
        </p:spPr>
      </p:pic>
      <p:pic>
        <p:nvPicPr>
          <p:cNvPr id="53" name="Picture 7"/>
          <p:cNvPicPr/>
          <p:nvPr/>
        </p:nvPicPr>
        <p:blipFill>
          <a:blip r:embed="rId4"/>
          <a:srcRect l="5722" t="5722" r="5721" b="5721"/>
          <a:stretch/>
        </p:blipFill>
        <p:spPr bwMode="auto">
          <a:xfrm>
            <a:off x="6058576" y="3503696"/>
            <a:ext cx="2096584" cy="2096584"/>
          </a:xfrm>
          <a:prstGeom prst="rect">
            <a:avLst/>
          </a:prstGeom>
          <a:ln w="28575">
            <a:solidFill>
              <a:srgbClr val="4DBD94"/>
            </a:solidFill>
            <a:round/>
          </a:ln>
        </p:spPr>
      </p:pic>
      <p:sp>
        <p:nvSpPr>
          <p:cNvPr id="54" name="TextBox 7"/>
          <p:cNvSpPr/>
          <p:nvPr/>
        </p:nvSpPr>
        <p:spPr bwMode="auto">
          <a:xfrm>
            <a:off x="5990896" y="2673536"/>
            <a:ext cx="1509480" cy="6642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3200" b="1" u="sng" strike="noStrike" spc="-1">
                <a:solidFill>
                  <a:srgbClr val="0563C1"/>
                </a:solidFill>
                <a:latin typeface="Cera Pro"/>
                <a:ea typeface="DejaVu Sans"/>
                <a:hlinkClick r:id="rId5" tooltip="https://www.wildberries.ru/seller/38950?sort=newly&amp;page=1&amp;fbrand=14662"/>
              </a:rPr>
              <a:t>wb.ru</a:t>
            </a: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" name="Picture 7"/>
          <p:cNvPicPr/>
          <p:nvPr/>
        </p:nvPicPr>
        <p:blipFill>
          <a:blip r:embed="rId6"/>
          <a:srcRect l="4234" t="4234" r="4233" b="4233"/>
          <a:stretch/>
        </p:blipFill>
        <p:spPr bwMode="auto">
          <a:xfrm>
            <a:off x="8895960" y="3503696"/>
            <a:ext cx="2096584" cy="2096584"/>
          </a:xfrm>
          <a:prstGeom prst="rect">
            <a:avLst/>
          </a:prstGeom>
          <a:ln w="28575">
            <a:solidFill>
              <a:srgbClr val="4DBD94"/>
            </a:solidFill>
            <a:round/>
          </a:ln>
        </p:spPr>
      </p:pic>
      <p:sp>
        <p:nvSpPr>
          <p:cNvPr id="56" name="TextBox 9"/>
          <p:cNvSpPr/>
          <p:nvPr/>
        </p:nvSpPr>
        <p:spPr bwMode="auto">
          <a:xfrm>
            <a:off x="8801280" y="2673536"/>
            <a:ext cx="1670400" cy="6642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3200" b="1" u="sng" strike="noStrike" spc="-1">
                <a:solidFill>
                  <a:srgbClr val="0563C1"/>
                </a:solidFill>
                <a:latin typeface="Cera Pro"/>
                <a:ea typeface="DejaVu Sans"/>
                <a:hlinkClick r:id="rId7" tooltip="https://www.ozon.ru/seller/obrazovatelnyy-proekt-7447/knigi-16500/?miniapp=seller_7447&amp;publisher=1210062&amp;sorting=new"/>
              </a:rPr>
              <a:t>ozon.ru</a:t>
            </a: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TextBox 57"/>
          <p:cNvSpPr txBox="1"/>
          <p:nvPr/>
        </p:nvSpPr>
        <p:spPr bwMode="auto">
          <a:xfrm>
            <a:off x="1752586" y="906704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>
                <a:latin typeface="Cera Pro"/>
              </a:rPr>
              <a:t>Где купить</a:t>
            </a:r>
            <a:endParaRPr/>
          </a:p>
        </p:txBody>
      </p:sp>
      <p:grpSp>
        <p:nvGrpSpPr>
          <p:cNvPr id="57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9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61" name="Рисунок 9" descr="Рисунок 9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5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6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7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8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9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0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1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2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3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4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5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6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7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8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9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0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1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2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3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4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5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6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7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8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9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0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1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2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3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4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5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6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7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8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09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0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1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2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3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4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5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6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7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8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9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0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1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2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3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4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5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39949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/>
          <p:nvPr/>
        </p:nvSpPr>
        <p:spPr bwMode="auto">
          <a:xfrm>
            <a:off x="1752586" y="2234580"/>
            <a:ext cx="8963039" cy="230687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400" strike="noStrike" spc="-1">
                <a:solidFill>
                  <a:srgbClr val="4DBD94"/>
                </a:solidFill>
                <a:latin typeface="Cera Pro Regular"/>
                <a:ea typeface="DejaVu Sans"/>
              </a:rPr>
              <a:t>Адрес: </a:t>
            </a:r>
            <a:r>
              <a:rPr lang="ru-RU" sz="2400" strike="noStrike" spc="-1">
                <a:solidFill>
                  <a:srgbClr val="000000"/>
                </a:solidFill>
                <a:latin typeface="Cera Pro Regular"/>
                <a:ea typeface="DejaVu Sans"/>
              </a:rPr>
              <a:t>129085, г. Москва, проспект Мира, д. 101, </a:t>
            </a:r>
            <a:r>
              <a:rPr lang="ru-RU" sz="2400" spc="-1">
                <a:solidFill>
                  <a:srgbClr val="000000"/>
                </a:solidFill>
                <a:latin typeface="Cera Pro Regular"/>
                <a:ea typeface="DejaVu Sans"/>
              </a:rPr>
              <a:t>стр.</a:t>
            </a:r>
            <a:r>
              <a:rPr lang="en-US" sz="2400" spc="-1">
                <a:solidFill>
                  <a:srgbClr val="000000"/>
                </a:solidFill>
                <a:latin typeface="Cera Pro Regular"/>
                <a:ea typeface="DejaVu Sans"/>
              </a:rPr>
              <a:t> </a:t>
            </a:r>
            <a:r>
              <a:rPr lang="ru-RU" sz="2400" spc="-1">
                <a:solidFill>
                  <a:srgbClr val="000000"/>
                </a:solidFill>
                <a:latin typeface="Cera Pro Regular"/>
                <a:ea typeface="DejaVu Sans"/>
              </a:rPr>
              <a:t>1, </a:t>
            </a:r>
            <a:br>
              <a:rPr lang="ru-RU" sz="2400" spc="-1">
                <a:solidFill>
                  <a:srgbClr val="000000"/>
                </a:solidFill>
                <a:latin typeface="Cera Pro Regular"/>
                <a:ea typeface="DejaVu Sans"/>
              </a:rPr>
            </a:br>
            <a:r>
              <a:rPr lang="ru-RU" sz="2400" strike="noStrike" spc="-1">
                <a:solidFill>
                  <a:srgbClr val="000000"/>
                </a:solidFill>
                <a:latin typeface="Cera Pro Regular"/>
                <a:ea typeface="DejaVu Sans"/>
              </a:rPr>
              <a:t>оф. 518, издательство «В</a:t>
            </a:r>
            <a:r>
              <a:rPr lang="ru-RU" sz="2400" spc="-1">
                <a:solidFill>
                  <a:srgbClr val="000000"/>
                </a:solidFill>
                <a:latin typeface="Cera Pro Regular"/>
                <a:ea typeface="DejaVu Sans"/>
              </a:rPr>
              <a:t>АКО</a:t>
            </a:r>
            <a:r>
              <a:rPr lang="ru-RU" sz="2400" strike="noStrike" spc="-1">
                <a:solidFill>
                  <a:srgbClr val="000000"/>
                </a:solidFill>
                <a:latin typeface="Cera Pro Regular"/>
                <a:ea typeface="DejaVu Sans"/>
              </a:rPr>
              <a:t>»</a:t>
            </a:r>
            <a:endParaRPr lang="en-GB" sz="2400" strike="noStrike" spc="-1">
              <a:solidFill>
                <a:srgbClr val="000000"/>
              </a:solidFill>
              <a:latin typeface="Cera Pro Regular"/>
            </a:endParaRPr>
          </a:p>
          <a:p>
            <a:pPr>
              <a:lnSpc>
                <a:spcPct val="150000"/>
              </a:lnSpc>
              <a:defRPr/>
            </a:pPr>
            <a:r>
              <a:rPr lang="ru-RU" sz="2400" strike="noStrike" spc="-1">
                <a:solidFill>
                  <a:srgbClr val="4DBD94"/>
                </a:solidFill>
                <a:latin typeface="Cera Pro Regular"/>
                <a:ea typeface="DejaVu Sans"/>
              </a:rPr>
              <a:t>E-mail: </a:t>
            </a:r>
            <a:r>
              <a:rPr lang="en-US" sz="2400" strike="noStrike" spc="-1">
                <a:solidFill>
                  <a:srgbClr val="000000"/>
                </a:solidFill>
                <a:latin typeface="Cera Pro Regular"/>
                <a:ea typeface="DejaVu Sans"/>
              </a:rPr>
              <a:t>vopros</a:t>
            </a:r>
            <a:r>
              <a:rPr lang="ru-RU" sz="2400" strike="noStrike" spc="-1">
                <a:solidFill>
                  <a:srgbClr val="000000"/>
                </a:solidFill>
                <a:latin typeface="Cera Pro Regular"/>
                <a:ea typeface="DejaVu Sans"/>
              </a:rPr>
              <a:t>@vaco.ru</a:t>
            </a:r>
            <a:endParaRPr lang="en-GB" sz="2400" strike="noStrike" spc="-1">
              <a:solidFill>
                <a:srgbClr val="000000"/>
              </a:solidFill>
              <a:latin typeface="Cera Pro Regular"/>
            </a:endParaRPr>
          </a:p>
          <a:p>
            <a:pPr>
              <a:lnSpc>
                <a:spcPct val="150000"/>
              </a:lnSpc>
              <a:defRPr/>
            </a:pPr>
            <a:r>
              <a:rPr lang="ru-RU" sz="2400" strike="noStrike" spc="-1">
                <a:solidFill>
                  <a:srgbClr val="4DBD94"/>
                </a:solidFill>
                <a:latin typeface="Cera Pro Regular"/>
                <a:ea typeface="DejaVu Sans"/>
              </a:rPr>
              <a:t>Телефон: </a:t>
            </a:r>
            <a:r>
              <a:rPr lang="ru-RU" sz="2400" strike="noStrike" spc="-1">
                <a:solidFill>
                  <a:srgbClr val="000000"/>
                </a:solidFill>
                <a:latin typeface="Cera Pro Regular"/>
                <a:ea typeface="DejaVu Sans"/>
              </a:rPr>
              <a:t>+7 (495) 789-96-20</a:t>
            </a:r>
            <a:endParaRPr lang="en-GB" sz="2400" strike="noStrike" spc="-1">
              <a:solidFill>
                <a:srgbClr val="000000"/>
              </a:solidFill>
              <a:latin typeface="Cera Pro Regular"/>
            </a:endParaRPr>
          </a:p>
        </p:txBody>
      </p:sp>
      <p:grpSp>
        <p:nvGrpSpPr>
          <p:cNvPr id="8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9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11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 bwMode="auto">
          <a:xfrm>
            <a:off x="1752586" y="983328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800" b="1" strike="noStrike" spc="-1" dirty="0">
                <a:latin typeface="Cera Pro"/>
                <a:ea typeface="DejaVu Sans"/>
              </a:rPr>
              <a:t>Наши контакты</a:t>
            </a:r>
            <a:endParaRPr lang="en-GB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81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www.vaco.ru/upload/webp/802ba550f68c779c6b7b71f732d7195868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1" y="2182797"/>
            <a:ext cx="2243564" cy="3554802"/>
          </a:xfrm>
          <a:prstGeom prst="rect">
            <a:avLst/>
          </a:prstGeom>
          <a:noFill/>
          <a:ln w="9525">
            <a:solidFill>
              <a:srgbClr val="4DBD9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182" y="2162727"/>
            <a:ext cx="2507289" cy="3571637"/>
          </a:xfrm>
          <a:prstGeom prst="rect">
            <a:avLst/>
          </a:prstGeom>
          <a:noFill/>
          <a:ln w="9525">
            <a:solidFill>
              <a:srgbClr val="4DBD9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096" y="2176106"/>
            <a:ext cx="2495570" cy="3554801"/>
          </a:xfrm>
          <a:prstGeom prst="rect">
            <a:avLst/>
          </a:prstGeom>
          <a:noFill/>
          <a:ln w="9525">
            <a:solidFill>
              <a:srgbClr val="4DBD9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157" y="2182797"/>
            <a:ext cx="2495569" cy="3554801"/>
          </a:xfrm>
          <a:prstGeom prst="rect">
            <a:avLst/>
          </a:prstGeom>
          <a:noFill/>
          <a:ln w="9525">
            <a:solidFill>
              <a:srgbClr val="4DBD9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14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16" name="Рисунок 9" descr="Рисунок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Прямоугольник 20"/>
          <p:cNvSpPr/>
          <p:nvPr/>
        </p:nvSpPr>
        <p:spPr>
          <a:xfrm>
            <a:off x="292693" y="857398"/>
            <a:ext cx="2296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era Pro" panose="00000500000000000000" pitchFamily="50" charset="0"/>
                <a:ea typeface="Fashion Fetish Outline" panose="02000000000000000000" pitchFamily="2" charset="-128"/>
              </a:rPr>
              <a:t>Сборник диктантов</a:t>
            </a:r>
            <a:endParaRPr lang="ru-RU" sz="28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971904" y="867071"/>
            <a:ext cx="58721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Cera Pro" panose="00000500000000000000" pitchFamily="50" charset="0"/>
                <a:ea typeface="Fashion Fetish Outline" panose="02000000000000000000" pitchFamily="2" charset="-128"/>
              </a:rPr>
              <a:t>Тренажеры по русскому языку</a:t>
            </a: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5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6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7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8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9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0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1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2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3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4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5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86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6586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Группа 1"/>
          <p:cNvGrpSpPr/>
          <p:nvPr/>
        </p:nvGrpSpPr>
        <p:grpSpPr>
          <a:xfrm>
            <a:off x="2476439" y="1865806"/>
            <a:ext cx="7239122" cy="4526902"/>
            <a:chOff x="284450" y="1865806"/>
            <a:chExt cx="7239122" cy="452690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50" y="1872001"/>
              <a:ext cx="3477468" cy="4520707"/>
            </a:xfrm>
            <a:prstGeom prst="rect">
              <a:avLst/>
            </a:prstGeom>
            <a:noFill/>
            <a:ln w="9525">
              <a:solidFill>
                <a:srgbClr val="4DBD94"/>
              </a:solidFill>
              <a:miter lim="800000"/>
              <a:headEnd/>
              <a:tailEnd/>
            </a:ln>
            <a:effectLst>
              <a:outerShdw blurRad="304800" dist="35921" dir="27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106" y="1865806"/>
              <a:ext cx="3477466" cy="4520707"/>
            </a:xfrm>
            <a:prstGeom prst="rect">
              <a:avLst/>
            </a:prstGeom>
            <a:noFill/>
            <a:ln w="9525">
              <a:solidFill>
                <a:srgbClr val="4DBD94"/>
              </a:solidFill>
              <a:miter lim="800000"/>
              <a:headEnd/>
              <a:tailEnd/>
            </a:ln>
            <a:effectLst>
              <a:outerShdw blurRad="304800" dist="35921" dir="27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0" name="Прямоугольник 9"/>
          <p:cNvSpPr/>
          <p:nvPr/>
        </p:nvSpPr>
        <p:spPr>
          <a:xfrm>
            <a:off x="3864821" y="857398"/>
            <a:ext cx="4450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era Pro" panose="00000500000000000000" pitchFamily="50" charset="0"/>
                <a:ea typeface="Fashion Fetish Outline" panose="02000000000000000000" pitchFamily="2" charset="-128"/>
              </a:rPr>
              <a:t>ВПР по русскому языку</a:t>
            </a:r>
            <a:endParaRPr lang="ru-RU" sz="2800" dirty="0"/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4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25428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9055" y="1396995"/>
            <a:ext cx="10515600" cy="50376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latin typeface="Cera Pro" panose="00000500000000000000" pitchFamily="2" charset="0"/>
              </a:rPr>
              <a:t>Развиваем устную речь и языковую компетенцию через работу с </a:t>
            </a:r>
            <a:r>
              <a:rPr lang="ru-RU" sz="2000" b="1" dirty="0" smtClean="0">
                <a:latin typeface="Cera Pro" panose="00000500000000000000" pitchFamily="2" charset="0"/>
              </a:rPr>
              <a:t>текстами</a:t>
            </a:r>
            <a:br>
              <a:rPr lang="ru-RU" sz="2000" b="1" dirty="0" smtClean="0">
                <a:latin typeface="Cera Pro" panose="00000500000000000000" pitchFamily="2" charset="0"/>
              </a:rPr>
            </a:br>
            <a:r>
              <a:rPr lang="ru-RU" sz="2000" b="1" dirty="0" smtClean="0">
                <a:latin typeface="Cera Pro" panose="00000500000000000000" pitchFamily="2" charset="0"/>
              </a:rPr>
              <a:t>и </a:t>
            </a:r>
            <a:r>
              <a:rPr lang="ru-RU" sz="2000" b="1" dirty="0">
                <a:latin typeface="Cera Pro" panose="00000500000000000000" pitchFamily="2" charset="0"/>
              </a:rPr>
              <a:t>использование разнообразных методов и приёмов.</a:t>
            </a:r>
            <a:endParaRPr lang="ru-RU" sz="2000" dirty="0">
              <a:latin typeface="Cera Pro" panose="00000500000000000000" pitchFamily="2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Cera Pro" panose="00000500000000000000" pitchFamily="2" charset="0"/>
              </a:rPr>
              <a:t>Одно </a:t>
            </a:r>
            <a:r>
              <a:rPr lang="ru-RU" sz="2000" dirty="0">
                <a:latin typeface="Cera Pro" panose="00000500000000000000" pitchFamily="2" charset="0"/>
              </a:rPr>
              <a:t>из главных умений, чему мы должны научить детей, — умение </a:t>
            </a:r>
            <a:r>
              <a:rPr lang="ru-RU" sz="2000" b="1" dirty="0">
                <a:latin typeface="Cera Pro" panose="00000500000000000000" pitchFamily="2" charset="0"/>
              </a:rPr>
              <a:t>задавать вопросы и отвечать на них</a:t>
            </a:r>
            <a:r>
              <a:rPr lang="ru-RU" sz="2000" dirty="0">
                <a:latin typeface="Cera Pro" panose="00000500000000000000" pitchFamily="2" charset="0"/>
              </a:rPr>
              <a:t>. </a:t>
            </a:r>
            <a:endParaRPr lang="ru-RU" sz="2000" dirty="0" smtClean="0">
              <a:latin typeface="Cera Pro" panose="00000500000000000000" pitchFamily="2" charset="0"/>
            </a:endParaRPr>
          </a:p>
          <a:p>
            <a:pPr>
              <a:buClr>
                <a:srgbClr val="4DBD94"/>
              </a:buClr>
            </a:pPr>
            <a:r>
              <a:rPr lang="ru-RU" sz="2000" b="1" dirty="0" smtClean="0">
                <a:latin typeface="Cera Pro" panose="00000500000000000000" pitchFamily="2" charset="0"/>
              </a:rPr>
              <a:t>Примеры </a:t>
            </a:r>
            <a:r>
              <a:rPr lang="ru-RU" sz="2000" b="1" dirty="0">
                <a:latin typeface="Cera Pro" panose="00000500000000000000" pitchFamily="2" charset="0"/>
              </a:rPr>
              <a:t>провокационных вопросов:</a:t>
            </a:r>
            <a:r>
              <a:rPr lang="ru-RU" sz="2000" dirty="0">
                <a:latin typeface="Cera Pro" panose="000005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ru-RU" sz="2000" dirty="0" smtClean="0">
                <a:latin typeface="Cera Pro" panose="00000500000000000000" pitchFamily="2" charset="0"/>
              </a:rPr>
              <a:t>— </a:t>
            </a:r>
            <a:r>
              <a:rPr lang="ru-RU" sz="2000" dirty="0">
                <a:latin typeface="Cera Pro" panose="00000500000000000000" pitchFamily="2" charset="0"/>
              </a:rPr>
              <a:t>Как определить спряжение глагола </a:t>
            </a:r>
            <a:r>
              <a:rPr lang="ru-RU" sz="2000" i="1" dirty="0">
                <a:latin typeface="Cera Pro" panose="00000500000000000000" pitchFamily="2" charset="0"/>
              </a:rPr>
              <a:t>(лес) </a:t>
            </a:r>
            <a:r>
              <a:rPr lang="ru-RU" sz="2000" i="1" dirty="0" err="1">
                <a:latin typeface="Cera Pro" panose="00000500000000000000" pitchFamily="2" charset="0"/>
              </a:rPr>
              <a:t>выгор</a:t>
            </a:r>
            <a:r>
              <a:rPr lang="ru-RU" sz="2000" i="1" dirty="0">
                <a:latin typeface="Cera Pro" panose="00000500000000000000" pitchFamily="2" charset="0"/>
              </a:rPr>
              <a:t>..т</a:t>
            </a:r>
            <a:r>
              <a:rPr lang="ru-RU" sz="2000" dirty="0">
                <a:latin typeface="Cera Pro" panose="00000500000000000000" pitchFamily="2" charset="0"/>
              </a:rPr>
              <a:t>? </a:t>
            </a: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(Инфинитив — </a:t>
            </a:r>
            <a:r>
              <a:rPr lang="ru-RU" sz="2000" i="1" dirty="0">
                <a:latin typeface="Cera Pro" panose="00000500000000000000" pitchFamily="2" charset="0"/>
              </a:rPr>
              <a:t>выгореть</a:t>
            </a:r>
            <a:r>
              <a:rPr lang="ru-RU" sz="2000" dirty="0">
                <a:latin typeface="Cera Pro" panose="00000500000000000000" pitchFamily="2" charset="0"/>
              </a:rPr>
              <a:t>. Кажется, что это глагол </a:t>
            </a:r>
            <a:r>
              <a:rPr lang="en-US" sz="2000" dirty="0">
                <a:latin typeface="Cera Pro" panose="00000500000000000000" pitchFamily="2" charset="0"/>
              </a:rPr>
              <a:t>I </a:t>
            </a:r>
            <a:r>
              <a:rPr lang="ru-RU" sz="2000" dirty="0">
                <a:latin typeface="Cera Pro" panose="00000500000000000000" pitchFamily="2" charset="0"/>
              </a:rPr>
              <a:t>спряжения. Дело в приставке. Эту коварную приставку, которая чаще всего перетягивает на себя ударение, надо сразу удалять и спрягать «голый» глагол: горишь, горит, горят и т. д. </a:t>
            </a:r>
            <a:r>
              <a:rPr lang="ru-RU" sz="2000" dirty="0" smtClean="0">
                <a:latin typeface="Cera Pro" panose="00000500000000000000" pitchFamily="2" charset="0"/>
              </a:rPr>
              <a:t>Очевидно,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что </a:t>
            </a:r>
            <a:r>
              <a:rPr lang="ru-RU" sz="2000" dirty="0">
                <a:latin typeface="Cera Pro" panose="00000500000000000000" pitchFamily="2" charset="0"/>
              </a:rPr>
              <a:t>это глагол </a:t>
            </a:r>
            <a:r>
              <a:rPr lang="en-US" sz="2000" dirty="0">
                <a:latin typeface="Cera Pro" panose="00000500000000000000" pitchFamily="2" charset="0"/>
              </a:rPr>
              <a:t>II </a:t>
            </a:r>
            <a:r>
              <a:rPr lang="ru-RU" sz="2000" dirty="0">
                <a:latin typeface="Cera Pro" panose="00000500000000000000" pitchFamily="2" charset="0"/>
              </a:rPr>
              <a:t>спряжения и сомнений в выборе гласной </a:t>
            </a:r>
            <a:r>
              <a:rPr lang="ru-RU" sz="2000" dirty="0" smtClean="0">
                <a:latin typeface="Cera Pro" panose="00000500000000000000" pitchFamily="2" charset="0"/>
              </a:rPr>
              <a:t>окончания</a:t>
            </a:r>
            <a:br>
              <a:rPr lang="ru-RU" sz="2000" dirty="0" smtClean="0">
                <a:latin typeface="Cera Pro" panose="00000500000000000000" pitchFamily="2" charset="0"/>
              </a:rPr>
            </a:br>
            <a:r>
              <a:rPr lang="ru-RU" sz="2000" dirty="0" smtClean="0">
                <a:latin typeface="Cera Pro" panose="00000500000000000000" pitchFamily="2" charset="0"/>
              </a:rPr>
              <a:t>нет </a:t>
            </a:r>
            <a:r>
              <a:rPr lang="ru-RU" sz="2000" dirty="0">
                <a:latin typeface="Cera Pro" panose="00000500000000000000" pitchFamily="2" charset="0"/>
              </a:rPr>
              <a:t>— она обозначает ударный гласный звук.)</a:t>
            </a: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— Почему спряжение глаголов важно знать при выборе безударных окончаний глаголов настоящего и будущего времени и окончаний причастий настоящего времени? А как же причастия будущего времени? </a:t>
            </a:r>
          </a:p>
          <a:p>
            <a:pPr marL="0" indent="0">
              <a:buNone/>
            </a:pPr>
            <a:r>
              <a:rPr lang="ru-RU" sz="2000" dirty="0">
                <a:latin typeface="Cera Pro" panose="00000500000000000000" pitchFamily="2" charset="0"/>
              </a:rPr>
              <a:t>(Они не существуют.)</a:t>
            </a:r>
          </a:p>
          <a:p>
            <a:endParaRPr lang="ru-RU" sz="2000" dirty="0">
              <a:latin typeface="Cera Pro" panose="00000500000000000000" pitchFamily="2" charset="0"/>
            </a:endParaRPr>
          </a:p>
        </p:txBody>
      </p:sp>
      <p:grpSp>
        <p:nvGrpSpPr>
          <p:cNvPr id="4" name="Скругленный прямоугольник 4"/>
          <p:cNvGrpSpPr/>
          <p:nvPr/>
        </p:nvGrpSpPr>
        <p:grpSpPr>
          <a:xfrm>
            <a:off x="263351" y="-539905"/>
            <a:ext cx="11665297" cy="1321625"/>
            <a:chOff x="0" y="0"/>
            <a:chExt cx="11665295" cy="1321623"/>
          </a:xfrm>
        </p:grpSpPr>
        <p:sp>
          <p:nvSpPr>
            <p:cNvPr id="5" name="Закругленный прямоугольник"/>
            <p:cNvSpPr/>
            <p:nvPr/>
          </p:nvSpPr>
          <p:spPr>
            <a:xfrm>
              <a:off x="0" y="0"/>
              <a:ext cx="11665296" cy="1321624"/>
            </a:xfrm>
            <a:prstGeom prst="roundRect">
              <a:avLst>
                <a:gd name="adj" fmla="val 16667"/>
              </a:avLst>
            </a:prstGeom>
            <a:solidFill>
              <a:srgbClr val="C9EC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-"/>
            <p:cNvSpPr txBox="1"/>
            <p:nvPr/>
          </p:nvSpPr>
          <p:spPr>
            <a:xfrm>
              <a:off x="110235" y="494268"/>
              <a:ext cx="11444825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C9ECE2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pic>
        <p:nvPicPr>
          <p:cNvPr id="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563" y="203414"/>
            <a:ext cx="760985" cy="3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63523" y="743782"/>
            <a:ext cx="845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ra Pro" panose="00000500000000000000" charset="0"/>
              </a:rPr>
              <a:t>Развиваем устную речь и языковую компетенцию</a:t>
            </a:r>
            <a:endParaRPr lang="ru-RU" sz="2400" b="1" dirty="0">
              <a:latin typeface="Cera Pro" panose="00000500000000000000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xmlns="" id="{994FB182-11D5-2CBE-2A37-17267A8E5FD6}"/>
              </a:ext>
            </a:extLst>
          </p:cNvPr>
          <p:cNvSpPr/>
          <p:nvPr/>
        </p:nvSpPr>
        <p:spPr>
          <a:xfrm>
            <a:off x="119229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xmlns="" id="{387AC9A1-105B-557B-C8A9-0F213181D0EA}"/>
              </a:ext>
            </a:extLst>
          </p:cNvPr>
          <p:cNvSpPr/>
          <p:nvPr/>
        </p:nvSpPr>
        <p:spPr>
          <a:xfrm>
            <a:off x="135906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E75584AF-1AAF-69EA-7965-3F0B0308E459}"/>
              </a:ext>
            </a:extLst>
          </p:cNvPr>
          <p:cNvSpPr/>
          <p:nvPr/>
        </p:nvSpPr>
        <p:spPr>
          <a:xfrm>
            <a:off x="152582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51E740D1-23C5-6180-86D1-22B9E0DACB15}"/>
              </a:ext>
            </a:extLst>
          </p:cNvPr>
          <p:cNvSpPr/>
          <p:nvPr/>
        </p:nvSpPr>
        <p:spPr>
          <a:xfrm>
            <a:off x="169259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xmlns="" id="{1D88617C-E040-F469-CCEA-C363AC148535}"/>
              </a:ext>
            </a:extLst>
          </p:cNvPr>
          <p:cNvSpPr/>
          <p:nvPr/>
        </p:nvSpPr>
        <p:spPr>
          <a:xfrm>
            <a:off x="1859358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xmlns="" id="{37CEFF93-E208-0E39-DA3A-EC5437EE1F99}"/>
              </a:ext>
            </a:extLst>
          </p:cNvPr>
          <p:cNvSpPr/>
          <p:nvPr/>
        </p:nvSpPr>
        <p:spPr>
          <a:xfrm>
            <a:off x="2026124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7A572087-6CE8-97C2-85D1-3CE323786EA1}"/>
              </a:ext>
            </a:extLst>
          </p:cNvPr>
          <p:cNvSpPr/>
          <p:nvPr/>
        </p:nvSpPr>
        <p:spPr>
          <a:xfrm>
            <a:off x="2192890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xmlns="" id="{7EADDFAB-337B-3172-8796-E8C475B4356E}"/>
              </a:ext>
            </a:extLst>
          </p:cNvPr>
          <p:cNvSpPr/>
          <p:nvPr/>
        </p:nvSpPr>
        <p:spPr>
          <a:xfrm>
            <a:off x="2359656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xmlns="" id="{EBE480A5-D459-F446-F700-5E3D02F34CB8}"/>
              </a:ext>
            </a:extLst>
          </p:cNvPr>
          <p:cNvSpPr/>
          <p:nvPr/>
        </p:nvSpPr>
        <p:spPr>
          <a:xfrm>
            <a:off x="2526422" y="396349"/>
            <a:ext cx="125999" cy="25200"/>
          </a:xfrm>
          <a:prstGeom prst="rect">
            <a:avLst/>
          </a:prstGeom>
          <a:solidFill>
            <a:srgbClr val="4DBD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xmlns="" id="{BF69CB1F-9513-1D5A-B555-F7B3DE23D01D}"/>
              </a:ext>
            </a:extLst>
          </p:cNvPr>
          <p:cNvSpPr/>
          <p:nvPr/>
        </p:nvSpPr>
        <p:spPr>
          <a:xfrm>
            <a:off x="26931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xmlns="" id="{67F35AC5-4D83-3D25-DD8A-6A6D88ED5800}"/>
              </a:ext>
            </a:extLst>
          </p:cNvPr>
          <p:cNvSpPr/>
          <p:nvPr/>
        </p:nvSpPr>
        <p:spPr>
          <a:xfrm>
            <a:off x="28599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xmlns="" id="{1731096E-D29F-11FB-4112-2FB244BD1754}"/>
              </a:ext>
            </a:extLst>
          </p:cNvPr>
          <p:cNvSpPr/>
          <p:nvPr/>
        </p:nvSpPr>
        <p:spPr>
          <a:xfrm>
            <a:off x="30267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xmlns="" id="{01095268-B3F8-E1E0-CF57-68FCFC16E05D}"/>
              </a:ext>
            </a:extLst>
          </p:cNvPr>
          <p:cNvSpPr/>
          <p:nvPr/>
        </p:nvSpPr>
        <p:spPr>
          <a:xfrm>
            <a:off x="31934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" name="Прямоугольник 2">
            <a:extLst>
              <a:ext uri="{FF2B5EF4-FFF2-40B4-BE49-F238E27FC236}">
                <a16:creationId xmlns:a16="http://schemas.microsoft.com/office/drawing/2014/main" xmlns="" id="{D2A2028E-ABAF-B8A6-160F-5F7269580D62}"/>
              </a:ext>
            </a:extLst>
          </p:cNvPr>
          <p:cNvSpPr/>
          <p:nvPr/>
        </p:nvSpPr>
        <p:spPr>
          <a:xfrm>
            <a:off x="33602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xmlns="" id="{10E49F0B-D8BC-901A-37F8-E7E01C1C052D}"/>
              </a:ext>
            </a:extLst>
          </p:cNvPr>
          <p:cNvSpPr/>
          <p:nvPr/>
        </p:nvSpPr>
        <p:spPr>
          <a:xfrm>
            <a:off x="35270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5" name="Прямоугольник 2">
            <a:extLst>
              <a:ext uri="{FF2B5EF4-FFF2-40B4-BE49-F238E27FC236}">
                <a16:creationId xmlns:a16="http://schemas.microsoft.com/office/drawing/2014/main" xmlns="" id="{E8A01D54-FAA1-981E-2A8E-504190DE9E6B}"/>
              </a:ext>
            </a:extLst>
          </p:cNvPr>
          <p:cNvSpPr/>
          <p:nvPr/>
        </p:nvSpPr>
        <p:spPr>
          <a:xfrm>
            <a:off x="36937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6" name="Прямоугольник 2">
            <a:extLst>
              <a:ext uri="{FF2B5EF4-FFF2-40B4-BE49-F238E27FC236}">
                <a16:creationId xmlns:a16="http://schemas.microsoft.com/office/drawing/2014/main" xmlns="" id="{344EFE6D-8859-CF72-2FB8-8BEC95B73098}"/>
              </a:ext>
            </a:extLst>
          </p:cNvPr>
          <p:cNvSpPr/>
          <p:nvPr/>
        </p:nvSpPr>
        <p:spPr>
          <a:xfrm>
            <a:off x="38605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xmlns="" id="{E877463A-FFB8-18CB-6834-4507023C188F}"/>
              </a:ext>
            </a:extLst>
          </p:cNvPr>
          <p:cNvSpPr/>
          <p:nvPr/>
        </p:nvSpPr>
        <p:spPr>
          <a:xfrm>
            <a:off x="40273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xmlns="" id="{422933F0-9FE7-FD05-0134-D60778B60ACA}"/>
              </a:ext>
            </a:extLst>
          </p:cNvPr>
          <p:cNvSpPr/>
          <p:nvPr/>
        </p:nvSpPr>
        <p:spPr>
          <a:xfrm>
            <a:off x="41940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xmlns="" id="{3ABA4189-CCD2-8724-9061-CD9C9159EBFC}"/>
              </a:ext>
            </a:extLst>
          </p:cNvPr>
          <p:cNvSpPr/>
          <p:nvPr/>
        </p:nvSpPr>
        <p:spPr>
          <a:xfrm>
            <a:off x="43608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0" name="Прямоугольник 2">
            <a:extLst>
              <a:ext uri="{FF2B5EF4-FFF2-40B4-BE49-F238E27FC236}">
                <a16:creationId xmlns:a16="http://schemas.microsoft.com/office/drawing/2014/main" xmlns="" id="{A2FEAD55-2DEA-6E1D-7114-93CF0BBF5FD3}"/>
              </a:ext>
            </a:extLst>
          </p:cNvPr>
          <p:cNvSpPr/>
          <p:nvPr/>
        </p:nvSpPr>
        <p:spPr>
          <a:xfrm>
            <a:off x="45276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xmlns="" id="{5CDF4EE7-3484-6B54-2424-FA4E7AAE552E}"/>
              </a:ext>
            </a:extLst>
          </p:cNvPr>
          <p:cNvSpPr/>
          <p:nvPr/>
        </p:nvSpPr>
        <p:spPr>
          <a:xfrm>
            <a:off x="468723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9C292D4B-C2E5-B6F9-6CF1-F8A8A1EFF134}"/>
              </a:ext>
            </a:extLst>
          </p:cNvPr>
          <p:cNvSpPr/>
          <p:nvPr/>
        </p:nvSpPr>
        <p:spPr>
          <a:xfrm>
            <a:off x="485400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xmlns="" id="{A6348CB3-B510-5EA7-C56E-0F4C029529DA}"/>
              </a:ext>
            </a:extLst>
          </p:cNvPr>
          <p:cNvSpPr/>
          <p:nvPr/>
        </p:nvSpPr>
        <p:spPr>
          <a:xfrm>
            <a:off x="502076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xmlns="" id="{E1E3FD22-639E-BE20-855C-574B32D62B82}"/>
              </a:ext>
            </a:extLst>
          </p:cNvPr>
          <p:cNvSpPr/>
          <p:nvPr/>
        </p:nvSpPr>
        <p:spPr>
          <a:xfrm>
            <a:off x="518753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5" name="Прямоугольник 2">
            <a:extLst>
              <a:ext uri="{FF2B5EF4-FFF2-40B4-BE49-F238E27FC236}">
                <a16:creationId xmlns:a16="http://schemas.microsoft.com/office/drawing/2014/main" xmlns="" id="{F240FD22-8C90-7321-802A-20AD560C301C}"/>
              </a:ext>
            </a:extLst>
          </p:cNvPr>
          <p:cNvSpPr/>
          <p:nvPr/>
        </p:nvSpPr>
        <p:spPr>
          <a:xfrm>
            <a:off x="535430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6" name="Прямоугольник 2">
            <a:extLst>
              <a:ext uri="{FF2B5EF4-FFF2-40B4-BE49-F238E27FC236}">
                <a16:creationId xmlns:a16="http://schemas.microsoft.com/office/drawing/2014/main" xmlns="" id="{AC89C10E-4299-8AF7-0BAF-D972F5E8923A}"/>
              </a:ext>
            </a:extLst>
          </p:cNvPr>
          <p:cNvSpPr/>
          <p:nvPr/>
        </p:nvSpPr>
        <p:spPr>
          <a:xfrm>
            <a:off x="552106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7" name="Прямоугольник 2">
            <a:extLst>
              <a:ext uri="{FF2B5EF4-FFF2-40B4-BE49-F238E27FC236}">
                <a16:creationId xmlns:a16="http://schemas.microsoft.com/office/drawing/2014/main" xmlns="" id="{DF703F81-422A-4C6C-E36E-17A24097A3D2}"/>
              </a:ext>
            </a:extLst>
          </p:cNvPr>
          <p:cNvSpPr/>
          <p:nvPr/>
        </p:nvSpPr>
        <p:spPr>
          <a:xfrm>
            <a:off x="568783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8" name="Прямоугольник 2">
            <a:extLst>
              <a:ext uri="{FF2B5EF4-FFF2-40B4-BE49-F238E27FC236}">
                <a16:creationId xmlns:a16="http://schemas.microsoft.com/office/drawing/2014/main" xmlns="" id="{BD01B2B6-E4E3-09E0-999D-1EAC6425ECFA}"/>
              </a:ext>
            </a:extLst>
          </p:cNvPr>
          <p:cNvSpPr/>
          <p:nvPr/>
        </p:nvSpPr>
        <p:spPr>
          <a:xfrm>
            <a:off x="585459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9" name="Прямоугольник 2">
            <a:extLst>
              <a:ext uri="{FF2B5EF4-FFF2-40B4-BE49-F238E27FC236}">
                <a16:creationId xmlns:a16="http://schemas.microsoft.com/office/drawing/2014/main" xmlns="" id="{C83C2214-3A6A-1E5F-F56E-4C1D62378F7E}"/>
              </a:ext>
            </a:extLst>
          </p:cNvPr>
          <p:cNvSpPr/>
          <p:nvPr/>
        </p:nvSpPr>
        <p:spPr>
          <a:xfrm>
            <a:off x="602136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0" name="Прямоугольник 2">
            <a:extLst>
              <a:ext uri="{FF2B5EF4-FFF2-40B4-BE49-F238E27FC236}">
                <a16:creationId xmlns:a16="http://schemas.microsoft.com/office/drawing/2014/main" xmlns="" id="{55DBD637-79B3-926F-A704-BD6C512F88E6}"/>
              </a:ext>
            </a:extLst>
          </p:cNvPr>
          <p:cNvSpPr/>
          <p:nvPr/>
        </p:nvSpPr>
        <p:spPr>
          <a:xfrm>
            <a:off x="618813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1" name="Прямоугольник 2">
            <a:extLst>
              <a:ext uri="{FF2B5EF4-FFF2-40B4-BE49-F238E27FC236}">
                <a16:creationId xmlns:a16="http://schemas.microsoft.com/office/drawing/2014/main" xmlns="" id="{3B46F707-37B4-68F7-9632-24ECEAC74012}"/>
              </a:ext>
            </a:extLst>
          </p:cNvPr>
          <p:cNvSpPr/>
          <p:nvPr/>
        </p:nvSpPr>
        <p:spPr>
          <a:xfrm>
            <a:off x="635489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2" name="Прямоугольник 2">
            <a:extLst>
              <a:ext uri="{FF2B5EF4-FFF2-40B4-BE49-F238E27FC236}">
                <a16:creationId xmlns:a16="http://schemas.microsoft.com/office/drawing/2014/main" xmlns="" id="{BF91D67E-0463-A4CE-0243-0FBE5A04F226}"/>
              </a:ext>
            </a:extLst>
          </p:cNvPr>
          <p:cNvSpPr/>
          <p:nvPr/>
        </p:nvSpPr>
        <p:spPr>
          <a:xfrm>
            <a:off x="652166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xmlns="" id="{FD5214DD-FD03-AE02-AB2F-82EE433F92AC}"/>
              </a:ext>
            </a:extLst>
          </p:cNvPr>
          <p:cNvSpPr/>
          <p:nvPr/>
        </p:nvSpPr>
        <p:spPr>
          <a:xfrm>
            <a:off x="668842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xmlns="" id="{21F60F19-02FE-81C4-06B0-5200ABB6637F}"/>
              </a:ext>
            </a:extLst>
          </p:cNvPr>
          <p:cNvSpPr/>
          <p:nvPr/>
        </p:nvSpPr>
        <p:spPr>
          <a:xfrm>
            <a:off x="685519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5" name="Прямоугольник 2">
            <a:extLst>
              <a:ext uri="{FF2B5EF4-FFF2-40B4-BE49-F238E27FC236}">
                <a16:creationId xmlns:a16="http://schemas.microsoft.com/office/drawing/2014/main" xmlns="" id="{F258C6D6-D8C4-B88C-239A-706681C68D99}"/>
              </a:ext>
            </a:extLst>
          </p:cNvPr>
          <p:cNvSpPr/>
          <p:nvPr/>
        </p:nvSpPr>
        <p:spPr>
          <a:xfrm>
            <a:off x="702196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6" name="Прямоугольник 2">
            <a:extLst>
              <a:ext uri="{FF2B5EF4-FFF2-40B4-BE49-F238E27FC236}">
                <a16:creationId xmlns:a16="http://schemas.microsoft.com/office/drawing/2014/main" xmlns="" id="{ABF45E2E-6404-2447-288F-B949CC41A385}"/>
              </a:ext>
            </a:extLst>
          </p:cNvPr>
          <p:cNvSpPr/>
          <p:nvPr/>
        </p:nvSpPr>
        <p:spPr>
          <a:xfrm>
            <a:off x="718872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7" name="Прямоугольник 2">
            <a:extLst>
              <a:ext uri="{FF2B5EF4-FFF2-40B4-BE49-F238E27FC236}">
                <a16:creationId xmlns:a16="http://schemas.microsoft.com/office/drawing/2014/main" xmlns="" id="{543D185B-BD4D-3367-7B5B-86FD9DDC84CA}"/>
              </a:ext>
            </a:extLst>
          </p:cNvPr>
          <p:cNvSpPr/>
          <p:nvPr/>
        </p:nvSpPr>
        <p:spPr>
          <a:xfrm>
            <a:off x="752225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8" name="Прямоугольник 2">
            <a:extLst>
              <a:ext uri="{FF2B5EF4-FFF2-40B4-BE49-F238E27FC236}">
                <a16:creationId xmlns:a16="http://schemas.microsoft.com/office/drawing/2014/main" xmlns="" id="{43E686EA-CB1C-9B46-FD2F-C928DE54022B}"/>
              </a:ext>
            </a:extLst>
          </p:cNvPr>
          <p:cNvSpPr/>
          <p:nvPr/>
        </p:nvSpPr>
        <p:spPr>
          <a:xfrm>
            <a:off x="785579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49" name="Прямоугольник 2">
            <a:extLst>
              <a:ext uri="{FF2B5EF4-FFF2-40B4-BE49-F238E27FC236}">
                <a16:creationId xmlns:a16="http://schemas.microsoft.com/office/drawing/2014/main" xmlns="" id="{DE56F28C-897F-A415-4059-658BB71FFACB}"/>
              </a:ext>
            </a:extLst>
          </p:cNvPr>
          <p:cNvSpPr/>
          <p:nvPr/>
        </p:nvSpPr>
        <p:spPr>
          <a:xfrm>
            <a:off x="818932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0" name="Прямоугольник 2">
            <a:extLst>
              <a:ext uri="{FF2B5EF4-FFF2-40B4-BE49-F238E27FC236}">
                <a16:creationId xmlns:a16="http://schemas.microsoft.com/office/drawing/2014/main" xmlns="" id="{CC5DE514-DFF1-C5FC-C5B9-68EF5812E0EE}"/>
              </a:ext>
            </a:extLst>
          </p:cNvPr>
          <p:cNvSpPr/>
          <p:nvPr/>
        </p:nvSpPr>
        <p:spPr>
          <a:xfrm>
            <a:off x="735549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1" name="Прямоугольник 2">
            <a:extLst>
              <a:ext uri="{FF2B5EF4-FFF2-40B4-BE49-F238E27FC236}">
                <a16:creationId xmlns:a16="http://schemas.microsoft.com/office/drawing/2014/main" xmlns="" id="{FD998DB2-9D14-488F-C577-851B5905F9F7}"/>
              </a:ext>
            </a:extLst>
          </p:cNvPr>
          <p:cNvSpPr/>
          <p:nvPr/>
        </p:nvSpPr>
        <p:spPr>
          <a:xfrm>
            <a:off x="768902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" name="Прямоугольник 2">
            <a:extLst>
              <a:ext uri="{FF2B5EF4-FFF2-40B4-BE49-F238E27FC236}">
                <a16:creationId xmlns:a16="http://schemas.microsoft.com/office/drawing/2014/main" xmlns="" id="{61A0403C-B7DA-5BC0-1C50-BD75B87696B6}"/>
              </a:ext>
            </a:extLst>
          </p:cNvPr>
          <p:cNvSpPr/>
          <p:nvPr/>
        </p:nvSpPr>
        <p:spPr>
          <a:xfrm>
            <a:off x="802255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3" name="Прямоугольник 2">
            <a:extLst>
              <a:ext uri="{FF2B5EF4-FFF2-40B4-BE49-F238E27FC236}">
                <a16:creationId xmlns:a16="http://schemas.microsoft.com/office/drawing/2014/main" xmlns="" id="{367C0205-5638-4666-A95E-4949C0EE274D}"/>
              </a:ext>
            </a:extLst>
          </p:cNvPr>
          <p:cNvSpPr/>
          <p:nvPr/>
        </p:nvSpPr>
        <p:spPr>
          <a:xfrm>
            <a:off x="835608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4" name="Прямоугольник 2">
            <a:extLst>
              <a:ext uri="{FF2B5EF4-FFF2-40B4-BE49-F238E27FC236}">
                <a16:creationId xmlns:a16="http://schemas.microsoft.com/office/drawing/2014/main" xmlns="" id="{A11137A1-0FCF-8D40-97AA-2AA700E4F27F}"/>
              </a:ext>
            </a:extLst>
          </p:cNvPr>
          <p:cNvSpPr/>
          <p:nvPr/>
        </p:nvSpPr>
        <p:spPr>
          <a:xfrm>
            <a:off x="852285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5" name="Прямоугольник 2">
            <a:extLst>
              <a:ext uri="{FF2B5EF4-FFF2-40B4-BE49-F238E27FC236}">
                <a16:creationId xmlns:a16="http://schemas.microsoft.com/office/drawing/2014/main" xmlns="" id="{2CCE5E21-6B15-9FEF-2AAD-B471831C55E9}"/>
              </a:ext>
            </a:extLst>
          </p:cNvPr>
          <p:cNvSpPr/>
          <p:nvPr/>
        </p:nvSpPr>
        <p:spPr>
          <a:xfrm>
            <a:off x="868962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6" name="Прямоугольник 2">
            <a:extLst>
              <a:ext uri="{FF2B5EF4-FFF2-40B4-BE49-F238E27FC236}">
                <a16:creationId xmlns:a16="http://schemas.microsoft.com/office/drawing/2014/main" xmlns="" id="{EF6B9F26-9790-D14D-AE70-35C88172C6A9}"/>
              </a:ext>
            </a:extLst>
          </p:cNvPr>
          <p:cNvSpPr/>
          <p:nvPr/>
        </p:nvSpPr>
        <p:spPr>
          <a:xfrm>
            <a:off x="885638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7" name="Прямоугольник 2">
            <a:extLst>
              <a:ext uri="{FF2B5EF4-FFF2-40B4-BE49-F238E27FC236}">
                <a16:creationId xmlns:a16="http://schemas.microsoft.com/office/drawing/2014/main" xmlns="" id="{26B64A7F-03FF-EF3A-41AB-862764AB6C36}"/>
              </a:ext>
            </a:extLst>
          </p:cNvPr>
          <p:cNvSpPr/>
          <p:nvPr/>
        </p:nvSpPr>
        <p:spPr>
          <a:xfrm>
            <a:off x="902315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8" name="Прямоугольник 2">
            <a:extLst>
              <a:ext uri="{FF2B5EF4-FFF2-40B4-BE49-F238E27FC236}">
                <a16:creationId xmlns:a16="http://schemas.microsoft.com/office/drawing/2014/main" xmlns="" id="{8A928CAE-EFD0-D3A4-4368-7B49E73EE23B}"/>
              </a:ext>
            </a:extLst>
          </p:cNvPr>
          <p:cNvSpPr/>
          <p:nvPr/>
        </p:nvSpPr>
        <p:spPr>
          <a:xfrm>
            <a:off x="918991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9" name="Прямоугольник 2">
            <a:extLst>
              <a:ext uri="{FF2B5EF4-FFF2-40B4-BE49-F238E27FC236}">
                <a16:creationId xmlns:a16="http://schemas.microsoft.com/office/drawing/2014/main" xmlns="" id="{D740F06C-43EA-FFD4-EF40-6CB924AFD6AC}"/>
              </a:ext>
            </a:extLst>
          </p:cNvPr>
          <p:cNvSpPr/>
          <p:nvPr/>
        </p:nvSpPr>
        <p:spPr>
          <a:xfrm>
            <a:off x="935668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0" name="Прямоугольник 2">
            <a:extLst>
              <a:ext uri="{FF2B5EF4-FFF2-40B4-BE49-F238E27FC236}">
                <a16:creationId xmlns:a16="http://schemas.microsoft.com/office/drawing/2014/main" xmlns="" id="{A390FCD8-1B9C-21E2-4E78-C49F7F70A328}"/>
              </a:ext>
            </a:extLst>
          </p:cNvPr>
          <p:cNvSpPr/>
          <p:nvPr/>
        </p:nvSpPr>
        <p:spPr>
          <a:xfrm>
            <a:off x="952345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1" name="Прямоугольник 2">
            <a:extLst>
              <a:ext uri="{FF2B5EF4-FFF2-40B4-BE49-F238E27FC236}">
                <a16:creationId xmlns:a16="http://schemas.microsoft.com/office/drawing/2014/main" xmlns="" id="{8D8E3F59-A6F8-24C1-1464-9856DB64C85C}"/>
              </a:ext>
            </a:extLst>
          </p:cNvPr>
          <p:cNvSpPr/>
          <p:nvPr/>
        </p:nvSpPr>
        <p:spPr>
          <a:xfrm>
            <a:off x="969021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2" name="Прямоугольник 2">
            <a:extLst>
              <a:ext uri="{FF2B5EF4-FFF2-40B4-BE49-F238E27FC236}">
                <a16:creationId xmlns:a16="http://schemas.microsoft.com/office/drawing/2014/main" xmlns="" id="{6EA53219-571E-2A38-3E6C-0F7689B39A29}"/>
              </a:ext>
            </a:extLst>
          </p:cNvPr>
          <p:cNvSpPr/>
          <p:nvPr/>
        </p:nvSpPr>
        <p:spPr>
          <a:xfrm>
            <a:off x="985698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3" name="Прямоугольник 2">
            <a:extLst>
              <a:ext uri="{FF2B5EF4-FFF2-40B4-BE49-F238E27FC236}">
                <a16:creationId xmlns:a16="http://schemas.microsoft.com/office/drawing/2014/main" xmlns="" id="{A4C2D068-6570-1AAF-6713-354C43EB2AD3}"/>
              </a:ext>
            </a:extLst>
          </p:cNvPr>
          <p:cNvSpPr/>
          <p:nvPr/>
        </p:nvSpPr>
        <p:spPr>
          <a:xfrm>
            <a:off x="1002374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xmlns="" id="{31704C13-B897-CC6C-93D7-1618F20F0373}"/>
              </a:ext>
            </a:extLst>
          </p:cNvPr>
          <p:cNvSpPr/>
          <p:nvPr/>
        </p:nvSpPr>
        <p:spPr>
          <a:xfrm>
            <a:off x="1019051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B32E32FE-EB30-52E4-BBC5-43EF58D671CD}"/>
              </a:ext>
            </a:extLst>
          </p:cNvPr>
          <p:cNvSpPr/>
          <p:nvPr/>
        </p:nvSpPr>
        <p:spPr>
          <a:xfrm>
            <a:off x="1035728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6" name="Прямоугольник 2">
            <a:extLst>
              <a:ext uri="{FF2B5EF4-FFF2-40B4-BE49-F238E27FC236}">
                <a16:creationId xmlns:a16="http://schemas.microsoft.com/office/drawing/2014/main" xmlns="" id="{58BA468A-0411-D385-C34F-7AD7E8E885E2}"/>
              </a:ext>
            </a:extLst>
          </p:cNvPr>
          <p:cNvSpPr/>
          <p:nvPr/>
        </p:nvSpPr>
        <p:spPr>
          <a:xfrm>
            <a:off x="1052404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7" name="Прямоугольник 2">
            <a:extLst>
              <a:ext uri="{FF2B5EF4-FFF2-40B4-BE49-F238E27FC236}">
                <a16:creationId xmlns:a16="http://schemas.microsoft.com/office/drawing/2014/main" xmlns="" id="{E9D84790-0BEC-5C6E-EF3E-5D2BE7F5C012}"/>
              </a:ext>
            </a:extLst>
          </p:cNvPr>
          <p:cNvSpPr/>
          <p:nvPr/>
        </p:nvSpPr>
        <p:spPr>
          <a:xfrm>
            <a:off x="1069081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8" name="Прямоугольник 2">
            <a:extLst>
              <a:ext uri="{FF2B5EF4-FFF2-40B4-BE49-F238E27FC236}">
                <a16:creationId xmlns:a16="http://schemas.microsoft.com/office/drawing/2014/main" xmlns="" id="{5FE17505-C3B1-F745-87C7-C24F79CE2F7A}"/>
              </a:ext>
            </a:extLst>
          </p:cNvPr>
          <p:cNvSpPr/>
          <p:nvPr/>
        </p:nvSpPr>
        <p:spPr>
          <a:xfrm>
            <a:off x="1085757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69" name="Прямоугольник 2">
            <a:extLst>
              <a:ext uri="{FF2B5EF4-FFF2-40B4-BE49-F238E27FC236}">
                <a16:creationId xmlns:a16="http://schemas.microsoft.com/office/drawing/2014/main" xmlns="" id="{0ACF6FFD-EF69-9B5C-1DEC-F482B89A7071}"/>
              </a:ext>
            </a:extLst>
          </p:cNvPr>
          <p:cNvSpPr/>
          <p:nvPr/>
        </p:nvSpPr>
        <p:spPr>
          <a:xfrm>
            <a:off x="11024344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0" name="Прямоугольник 2">
            <a:extLst>
              <a:ext uri="{FF2B5EF4-FFF2-40B4-BE49-F238E27FC236}">
                <a16:creationId xmlns:a16="http://schemas.microsoft.com/office/drawing/2014/main" xmlns="" id="{8D8237D2-CD8F-C399-10EC-1EFEAFBCC080}"/>
              </a:ext>
            </a:extLst>
          </p:cNvPr>
          <p:cNvSpPr/>
          <p:nvPr/>
        </p:nvSpPr>
        <p:spPr>
          <a:xfrm>
            <a:off x="11191110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1" name="Прямоугольник 2">
            <a:extLst>
              <a:ext uri="{FF2B5EF4-FFF2-40B4-BE49-F238E27FC236}">
                <a16:creationId xmlns:a16="http://schemas.microsoft.com/office/drawing/2014/main" xmlns="" id="{799263AF-73A1-56D9-EB44-1F95E7A6035C}"/>
              </a:ext>
            </a:extLst>
          </p:cNvPr>
          <p:cNvSpPr/>
          <p:nvPr/>
        </p:nvSpPr>
        <p:spPr>
          <a:xfrm>
            <a:off x="11357876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2" name="Прямоугольник 2">
            <a:extLst>
              <a:ext uri="{FF2B5EF4-FFF2-40B4-BE49-F238E27FC236}">
                <a16:creationId xmlns:a16="http://schemas.microsoft.com/office/drawing/2014/main" xmlns="" id="{13583245-EC19-B443-DF02-8451A978363E}"/>
              </a:ext>
            </a:extLst>
          </p:cNvPr>
          <p:cNvSpPr/>
          <p:nvPr/>
        </p:nvSpPr>
        <p:spPr>
          <a:xfrm>
            <a:off x="11524642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73" name="Прямоугольник 2">
            <a:extLst>
              <a:ext uri="{FF2B5EF4-FFF2-40B4-BE49-F238E27FC236}">
                <a16:creationId xmlns:a16="http://schemas.microsoft.com/office/drawing/2014/main" xmlns="" id="{E6CE9125-14E4-D3CC-DC60-1F91BF2A35C9}"/>
              </a:ext>
            </a:extLst>
          </p:cNvPr>
          <p:cNvSpPr/>
          <p:nvPr/>
        </p:nvSpPr>
        <p:spPr>
          <a:xfrm>
            <a:off x="11691408" y="396349"/>
            <a:ext cx="125999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16200" rIns="90000" bIns="162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51486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3714</TotalTime>
  <Words>2782</Words>
  <Application>Microsoft Office PowerPoint</Application>
  <PresentationFormat>Широкоэкранный</PresentationFormat>
  <Paragraphs>499</Paragraphs>
  <Slides>63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77" baseType="lpstr">
      <vt:lpstr>Cera Pro</vt:lpstr>
      <vt:lpstr>SimSun</vt:lpstr>
      <vt:lpstr>Calibri</vt:lpstr>
      <vt:lpstr>Cera Pro Regular</vt:lpstr>
      <vt:lpstr>Times New Roman</vt:lpstr>
      <vt:lpstr>Arial</vt:lpstr>
      <vt:lpstr>Cera Pro Bold</vt:lpstr>
      <vt:lpstr>DejaVu Sans</vt:lpstr>
      <vt:lpstr>Cera Pro</vt:lpstr>
      <vt:lpstr>Fashion Fetish Outline</vt:lpstr>
      <vt:lpstr>Mangal</vt:lpstr>
      <vt:lpstr>Wingdings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Даниил Купцов</dc:creator>
  <cp:lastModifiedBy>Дмитрий Сахаров</cp:lastModifiedBy>
  <cp:revision>255</cp:revision>
  <dcterms:created xsi:type="dcterms:W3CDTF">2022-11-16T23:21:01Z</dcterms:created>
  <dcterms:modified xsi:type="dcterms:W3CDTF">2025-10-23T09:38:57Z</dcterms:modified>
</cp:coreProperties>
</file>